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9" r:id="rId2"/>
  </p:sldMasterIdLst>
  <p:notesMasterIdLst>
    <p:notesMasterId r:id="rId32"/>
  </p:notesMasterIdLst>
  <p:handoutMasterIdLst>
    <p:handoutMasterId r:id="rId33"/>
  </p:handoutMasterIdLst>
  <p:sldIdLst>
    <p:sldId id="305" r:id="rId3"/>
    <p:sldId id="311" r:id="rId4"/>
    <p:sldId id="306" r:id="rId5"/>
    <p:sldId id="312" r:id="rId6"/>
    <p:sldId id="313" r:id="rId7"/>
    <p:sldId id="314" r:id="rId8"/>
    <p:sldId id="298" r:id="rId9"/>
    <p:sldId id="315" r:id="rId10"/>
    <p:sldId id="316" r:id="rId11"/>
    <p:sldId id="303" r:id="rId12"/>
    <p:sldId id="317" r:id="rId13"/>
    <p:sldId id="318" r:id="rId14"/>
    <p:sldId id="319" r:id="rId15"/>
    <p:sldId id="320" r:id="rId16"/>
    <p:sldId id="321" r:id="rId17"/>
    <p:sldId id="322" r:id="rId18"/>
    <p:sldId id="323" r:id="rId19"/>
    <p:sldId id="324" r:id="rId20"/>
    <p:sldId id="299" r:id="rId21"/>
    <p:sldId id="325" r:id="rId22"/>
    <p:sldId id="326" r:id="rId23"/>
    <p:sldId id="300" r:id="rId24"/>
    <p:sldId id="328" r:id="rId25"/>
    <p:sldId id="302" r:id="rId26"/>
    <p:sldId id="308" r:id="rId27"/>
    <p:sldId id="309" r:id="rId28"/>
    <p:sldId id="310" r:id="rId29"/>
    <p:sldId id="304" r:id="rId30"/>
    <p:sldId id="307" r:id="rId31"/>
  </p:sldIdLst>
  <p:sldSz cx="9144000" cy="5143500" type="screen16x9"/>
  <p:notesSz cx="6858000" cy="9144000"/>
  <p:embeddedFontLst>
    <p:embeddedFont>
      <p:font typeface="Amatic SC" panose="00000500000000000000" pitchFamily="2" charset="-79"/>
      <p:regular r:id="rId34"/>
      <p:bold r:id="rId35"/>
    </p:embeddedFont>
    <p:embeddedFont>
      <p:font typeface="Calibri" panose="020F0502020204030204" pitchFamily="34" charset="0"/>
      <p:regular r:id="rId36"/>
      <p:bold r:id="rId37"/>
      <p:italic r:id="rId38"/>
      <p:boldItalic r:id="rId39"/>
    </p:embeddedFont>
    <p:embeddedFont>
      <p:font typeface="Merriweather" panose="00000500000000000000" pitchFamily="2" charset="0"/>
      <p:regular r:id="rId40"/>
      <p:bold r:id="rId41"/>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8.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F6604A-9478-4768-9138-244E6D1D913C}" type="datetimeFigureOut">
              <a:rPr lang="en-US" smtClean="0"/>
              <a:t>5/23/2022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6D2D44-3D33-4BDC-AE12-CFD00805464F}"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hdr="0"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GB"/>
              <a:t>‹#›</a:t>
            </a:fld>
            <a:endParaRPr lang="en-GB"/>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46" name="Google Shape;1246;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47" name="Google Shape;1247;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8" name="Google Shape;1248;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9" name="Google Shape;1249;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0" name="Google Shape;1250;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36" name="Google Shape;1436;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37" name="Google Shape;1437;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2" name="Google Shape;1442;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3" name="Google Shape;1443;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6" name="Google Shape;1446;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7" name="Google Shape;1447;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0" name="Google Shape;1450;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1" name="Google Shape;1451;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2" name="Google Shape;1452;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1" name="Google Shape;1461;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6" name="Google Shape;1476;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7" name="Google Shape;1477;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0" name="Google Shape;1480;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1" name="Google Shape;1481;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0" name="Google Shape;1540;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1" name="Google Shape;1541;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49" name="Google Shape;1549;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panose="00000500000000000000"/>
              <a:buNone/>
              <a:defRPr sz="2400" b="1">
                <a:latin typeface="Amatic SC" panose="00000500000000000000"/>
                <a:ea typeface="Amatic SC" panose="00000500000000000000"/>
                <a:cs typeface="Amatic SC" panose="00000500000000000000"/>
                <a:sym typeface="Amatic SC" panose="00000500000000000000"/>
              </a:defRPr>
            </a:lvl1pPr>
          </a:lstStyle>
          <a:p>
            <a:endParaRPr/>
          </a:p>
        </p:txBody>
      </p:sp>
      <p:sp>
        <p:nvSpPr>
          <p:cNvPr id="1550" name="Google Shape;1550;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panose="00000500000000000000"/>
                <a:ea typeface="Amatic SC" panose="00000500000000000000"/>
                <a:cs typeface="Amatic SC" panose="00000500000000000000"/>
                <a:sym typeface="Amatic SC" panose="00000500000000000000"/>
              </a:defRPr>
            </a:lvl1pPr>
            <a:lvl2pPr lvl="1">
              <a:buNone/>
              <a:defRPr>
                <a:latin typeface="Amatic SC" panose="00000500000000000000"/>
                <a:ea typeface="Amatic SC" panose="00000500000000000000"/>
                <a:cs typeface="Amatic SC" panose="00000500000000000000"/>
                <a:sym typeface="Amatic SC" panose="00000500000000000000"/>
              </a:defRPr>
            </a:lvl2pPr>
            <a:lvl3pPr lvl="2">
              <a:buNone/>
              <a:defRPr>
                <a:latin typeface="Amatic SC" panose="00000500000000000000"/>
                <a:ea typeface="Amatic SC" panose="00000500000000000000"/>
                <a:cs typeface="Amatic SC" panose="00000500000000000000"/>
                <a:sym typeface="Amatic SC" panose="00000500000000000000"/>
              </a:defRPr>
            </a:lvl3pPr>
            <a:lvl4pPr lvl="3">
              <a:buNone/>
              <a:defRPr>
                <a:latin typeface="Amatic SC" panose="00000500000000000000"/>
                <a:ea typeface="Amatic SC" panose="00000500000000000000"/>
                <a:cs typeface="Amatic SC" panose="00000500000000000000"/>
                <a:sym typeface="Amatic SC" panose="00000500000000000000"/>
              </a:defRPr>
            </a:lvl4pPr>
            <a:lvl5pPr lvl="4">
              <a:buNone/>
              <a:defRPr>
                <a:latin typeface="Amatic SC" panose="00000500000000000000"/>
                <a:ea typeface="Amatic SC" panose="00000500000000000000"/>
                <a:cs typeface="Amatic SC" panose="00000500000000000000"/>
                <a:sym typeface="Amatic SC" panose="00000500000000000000"/>
              </a:defRPr>
            </a:lvl5pPr>
            <a:lvl6pPr lvl="5">
              <a:buNone/>
              <a:defRPr>
                <a:latin typeface="Amatic SC" panose="00000500000000000000"/>
                <a:ea typeface="Amatic SC" panose="00000500000000000000"/>
                <a:cs typeface="Amatic SC" panose="00000500000000000000"/>
                <a:sym typeface="Amatic SC" panose="00000500000000000000"/>
              </a:defRPr>
            </a:lvl6pPr>
            <a:lvl7pPr lvl="6">
              <a:buNone/>
              <a:defRPr>
                <a:latin typeface="Amatic SC" panose="00000500000000000000"/>
                <a:ea typeface="Amatic SC" panose="00000500000000000000"/>
                <a:cs typeface="Amatic SC" panose="00000500000000000000"/>
                <a:sym typeface="Amatic SC" panose="00000500000000000000"/>
              </a:defRPr>
            </a:lvl7pPr>
            <a:lvl8pPr lvl="7">
              <a:buNone/>
              <a:defRPr>
                <a:latin typeface="Amatic SC" panose="00000500000000000000"/>
                <a:ea typeface="Amatic SC" panose="00000500000000000000"/>
                <a:cs typeface="Amatic SC" panose="00000500000000000000"/>
                <a:sym typeface="Amatic SC" panose="00000500000000000000"/>
              </a:defRPr>
            </a:lvl8pPr>
            <a:lvl9pPr lvl="8">
              <a:buNone/>
              <a:defRPr>
                <a:latin typeface="Amatic SC" panose="00000500000000000000"/>
                <a:ea typeface="Amatic SC" panose="00000500000000000000"/>
                <a:cs typeface="Amatic SC" panose="00000500000000000000"/>
                <a:sym typeface="Amatic SC" panose="000005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GB"/>
              <a:t>‹#›</a:t>
            </a:fld>
            <a:endParaRPr lang="en-GB"/>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5"/>
        </a:solidFill>
        <a:effectLst/>
      </p:bgPr>
    </p:bg>
    <p:spTree>
      <p:nvGrpSpPr>
        <p:cNvPr id="1"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68" name="Google Shape;1668;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1" name="Google Shape;1671;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2" name="Google Shape;1672;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3" name="Google Shape;1673;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4" name="Google Shape;1674;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7" name="Google Shape;1677;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8" name="Google Shape;1678;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8" name="Google Shape;1688;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9" name="Google Shape;1689;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3" name="Google Shape;1703;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4" name="Google Shape;1704;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7" name="Google Shape;1707;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8" name="Google Shape;1708;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7" name="Google Shape;1767;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8" name="Google Shape;1768;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74" name="Google Shape;1774;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color">
  <p:cSld name="Blank color">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46" name="Google Shape;1246;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47" name="Google Shape;1247;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8" name="Google Shape;1248;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9" name="Google Shape;1249;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0" name="Google Shape;1250;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36" name="Google Shape;1436;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37" name="Google Shape;1437;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2" name="Google Shape;1442;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3" name="Google Shape;1443;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6" name="Google Shape;1446;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7" name="Google Shape;1447;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0" name="Google Shape;1450;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1" name="Google Shape;1451;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2" name="Google Shape;1452;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1" name="Google Shape;1461;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6" name="Google Shape;1476;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7" name="Google Shape;1477;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0" name="Google Shape;1480;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1" name="Google Shape;1481;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0" name="Google Shape;1540;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1" name="Google Shape;1541;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49" name="Google Shape;1549;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panose="00000500000000000000"/>
              <a:buNone/>
              <a:defRPr sz="2400" b="1">
                <a:latin typeface="Amatic SC" panose="00000500000000000000"/>
                <a:ea typeface="Amatic SC" panose="00000500000000000000"/>
                <a:cs typeface="Amatic SC" panose="00000500000000000000"/>
                <a:sym typeface="Amatic SC" panose="00000500000000000000"/>
              </a:defRPr>
            </a:lvl1pPr>
          </a:lstStyle>
          <a:p>
            <a:endParaRPr/>
          </a:p>
        </p:txBody>
      </p:sp>
      <p:sp>
        <p:nvSpPr>
          <p:cNvPr id="1550" name="Google Shape;1550;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panose="00000500000000000000"/>
                <a:ea typeface="Amatic SC" panose="00000500000000000000"/>
                <a:cs typeface="Amatic SC" panose="00000500000000000000"/>
                <a:sym typeface="Amatic SC" panose="00000500000000000000"/>
              </a:defRPr>
            </a:lvl1pPr>
            <a:lvl2pPr lvl="1">
              <a:buNone/>
              <a:defRPr>
                <a:latin typeface="Amatic SC" panose="00000500000000000000"/>
                <a:ea typeface="Amatic SC" panose="00000500000000000000"/>
                <a:cs typeface="Amatic SC" panose="00000500000000000000"/>
                <a:sym typeface="Amatic SC" panose="00000500000000000000"/>
              </a:defRPr>
            </a:lvl2pPr>
            <a:lvl3pPr lvl="2">
              <a:buNone/>
              <a:defRPr>
                <a:latin typeface="Amatic SC" panose="00000500000000000000"/>
                <a:ea typeface="Amatic SC" panose="00000500000000000000"/>
                <a:cs typeface="Amatic SC" panose="00000500000000000000"/>
                <a:sym typeface="Amatic SC" panose="00000500000000000000"/>
              </a:defRPr>
            </a:lvl3pPr>
            <a:lvl4pPr lvl="3">
              <a:buNone/>
              <a:defRPr>
                <a:latin typeface="Amatic SC" panose="00000500000000000000"/>
                <a:ea typeface="Amatic SC" panose="00000500000000000000"/>
                <a:cs typeface="Amatic SC" panose="00000500000000000000"/>
                <a:sym typeface="Amatic SC" panose="00000500000000000000"/>
              </a:defRPr>
            </a:lvl4pPr>
            <a:lvl5pPr lvl="4">
              <a:buNone/>
              <a:defRPr>
                <a:latin typeface="Amatic SC" panose="00000500000000000000"/>
                <a:ea typeface="Amatic SC" panose="00000500000000000000"/>
                <a:cs typeface="Amatic SC" panose="00000500000000000000"/>
                <a:sym typeface="Amatic SC" panose="00000500000000000000"/>
              </a:defRPr>
            </a:lvl5pPr>
            <a:lvl6pPr lvl="5">
              <a:buNone/>
              <a:defRPr>
                <a:latin typeface="Amatic SC" panose="00000500000000000000"/>
                <a:ea typeface="Amatic SC" panose="00000500000000000000"/>
                <a:cs typeface="Amatic SC" panose="00000500000000000000"/>
                <a:sym typeface="Amatic SC" panose="00000500000000000000"/>
              </a:defRPr>
            </a:lvl6pPr>
            <a:lvl7pPr lvl="6">
              <a:buNone/>
              <a:defRPr>
                <a:latin typeface="Amatic SC" panose="00000500000000000000"/>
                <a:ea typeface="Amatic SC" panose="00000500000000000000"/>
                <a:cs typeface="Amatic SC" panose="00000500000000000000"/>
                <a:sym typeface="Amatic SC" panose="00000500000000000000"/>
              </a:defRPr>
            </a:lvl7pPr>
            <a:lvl8pPr lvl="7">
              <a:buNone/>
              <a:defRPr>
                <a:latin typeface="Amatic SC" panose="00000500000000000000"/>
                <a:ea typeface="Amatic SC" panose="00000500000000000000"/>
                <a:cs typeface="Amatic SC" panose="00000500000000000000"/>
                <a:sym typeface="Amatic SC" panose="00000500000000000000"/>
              </a:defRPr>
            </a:lvl8pPr>
            <a:lvl9pPr lvl="8">
              <a:buNone/>
              <a:defRPr>
                <a:latin typeface="Amatic SC" panose="00000500000000000000"/>
                <a:ea typeface="Amatic SC" panose="00000500000000000000"/>
                <a:cs typeface="Amatic SC" panose="00000500000000000000"/>
                <a:sym typeface="Amatic SC" panose="000005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68" name="Google Shape;1668;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1" name="Google Shape;1671;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2" name="Google Shape;1672;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3" name="Google Shape;1673;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4" name="Google Shape;1674;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7" name="Google Shape;1677;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8" name="Google Shape;1678;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8" name="Google Shape;1688;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9" name="Google Shape;1689;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3" name="Google Shape;1703;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4" name="Google Shape;1704;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7" name="Google Shape;1707;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8" name="Google Shape;1708;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7" name="Google Shape;1767;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8" name="Google Shape;1768;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74" name="Google Shape;1774;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1pPr>
            <a:lvl2pPr lvl="1"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2pPr>
            <a:lvl3pPr lvl="2"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3pPr>
            <a:lvl4pPr lvl="3"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4pPr>
            <a:lvl5pPr lvl="4"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5pPr>
            <a:lvl6pPr lvl="5"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6pPr>
            <a:lvl7pPr lvl="6"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7pPr>
            <a:lvl8pPr lvl="7"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8pPr>
            <a:lvl9pPr lvl="8"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1pPr>
            <a:lvl2pPr marL="914400" lvl="1" indent="-381000">
              <a:spcBef>
                <a:spcPts val="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2pPr>
            <a:lvl3pPr marL="1371600" lvl="2" indent="-381000">
              <a:spcBef>
                <a:spcPts val="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3pPr>
            <a:lvl4pPr marL="1828800" lvl="3"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4pPr>
            <a:lvl5pPr marL="2286000" lvl="4"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5pPr>
            <a:lvl6pPr marL="2743200" lvl="5"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6pPr>
            <a:lvl7pPr marL="3200400" lvl="6"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7pPr>
            <a:lvl8pPr marL="3657600" lvl="7"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8pPr>
            <a:lvl9pPr marL="4114800" lvl="8"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1pPr>
            <a:lvl2pPr lvl="1"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2pPr>
            <a:lvl3pPr lvl="2"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3pPr>
            <a:lvl4pPr lvl="3"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4pPr>
            <a:lvl5pPr lvl="4"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5pPr>
            <a:lvl6pPr lvl="5"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6pPr>
            <a:lvl7pPr lvl="6"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7pPr>
            <a:lvl8pPr lvl="7"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8pPr>
            <a:lvl9pPr lvl="8"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1pPr>
            <a:lvl2pPr lvl="1"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2pPr>
            <a:lvl3pPr lvl="2"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3pPr>
            <a:lvl4pPr lvl="3"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4pPr>
            <a:lvl5pPr lvl="4"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5pPr>
            <a:lvl6pPr lvl="5"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6pPr>
            <a:lvl7pPr lvl="6"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7pPr>
            <a:lvl8pPr lvl="7"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8pPr>
            <a:lvl9pPr lvl="8" algn="ctr">
              <a:spcBef>
                <a:spcPts val="0"/>
              </a:spcBef>
              <a:spcAft>
                <a:spcPts val="0"/>
              </a:spcAft>
              <a:buClr>
                <a:schemeClr val="accent1"/>
              </a:buClr>
              <a:buSzPts val="2600"/>
              <a:buFont typeface="Amatic SC" panose="00000500000000000000"/>
              <a:buNone/>
              <a:defRPr sz="2600" b="1">
                <a:solidFill>
                  <a:schemeClr val="accent1"/>
                </a:solidFill>
                <a:latin typeface="Amatic SC" panose="00000500000000000000"/>
                <a:ea typeface="Amatic SC" panose="00000500000000000000"/>
                <a:cs typeface="Amatic SC" panose="00000500000000000000"/>
                <a:sym typeface="Amatic SC" panose="00000500000000000000"/>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1pPr>
            <a:lvl2pPr marL="914400" lvl="1" indent="-381000">
              <a:spcBef>
                <a:spcPts val="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2pPr>
            <a:lvl3pPr marL="1371600" lvl="2" indent="-381000">
              <a:spcBef>
                <a:spcPts val="0"/>
              </a:spcBef>
              <a:spcAft>
                <a:spcPts val="0"/>
              </a:spcAft>
              <a:buClr>
                <a:schemeClr val="accent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3pPr>
            <a:lvl4pPr marL="1828800" lvl="3"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4pPr>
            <a:lvl5pPr marL="2286000" lvl="4"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5pPr>
            <a:lvl6pPr marL="2743200" lvl="5"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6pPr>
            <a:lvl7pPr marL="3200400" lvl="6"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7pPr>
            <a:lvl8pPr marL="3657600" lvl="7"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8pPr>
            <a:lvl9pPr marL="4114800" lvl="8" indent="-381000">
              <a:spcBef>
                <a:spcPts val="0"/>
              </a:spcBef>
              <a:spcAft>
                <a:spcPts val="0"/>
              </a:spcAft>
              <a:buClr>
                <a:schemeClr val="dk1"/>
              </a:buClr>
              <a:buSzPts val="2400"/>
              <a:buFont typeface="Merriweather" panose="00000500000000000000"/>
              <a:buChar char="■"/>
              <a:defRPr sz="2400">
                <a:solidFill>
                  <a:schemeClr val="dk1"/>
                </a:solidFill>
                <a:latin typeface="Merriweather" panose="00000500000000000000"/>
                <a:ea typeface="Merriweather" panose="00000500000000000000"/>
                <a:cs typeface="Merriweather" panose="00000500000000000000"/>
                <a:sym typeface="Merriweather" panose="00000500000000000000"/>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1pPr>
            <a:lvl2pPr lvl="1"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2pPr>
            <a:lvl3pPr lvl="2"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3pPr>
            <a:lvl4pPr lvl="3"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4pPr>
            <a:lvl5pPr lvl="4"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5pPr>
            <a:lvl6pPr lvl="5"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6pPr>
            <a:lvl7pPr lvl="6"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7pPr>
            <a:lvl8pPr lvl="7"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8pPr>
            <a:lvl9pPr lvl="8" algn="r">
              <a:buNone/>
              <a:defRPr sz="1200">
                <a:solidFill>
                  <a:schemeClr val="accent1"/>
                </a:solidFill>
                <a:latin typeface="Amatic SC" panose="00000500000000000000"/>
                <a:ea typeface="Amatic SC" panose="00000500000000000000"/>
                <a:cs typeface="Amatic SC" panose="00000500000000000000"/>
                <a:sym typeface="Amatic SC" panose="00000500000000000000"/>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4.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a:t>
            </a:fld>
            <a:endParaRPr lang="en-GB"/>
          </a:p>
        </p:txBody>
      </p:sp>
      <p:sp>
        <p:nvSpPr>
          <p:cNvPr id="5" name="Title 4"/>
          <p:cNvSpPr>
            <a:spLocks noGrp="1"/>
          </p:cNvSpPr>
          <p:nvPr>
            <p:ph type="title"/>
          </p:nvPr>
        </p:nvSpPr>
        <p:spPr>
          <a:xfrm>
            <a:off x="1131750" y="1233179"/>
            <a:ext cx="6880500" cy="582900"/>
          </a:xfrm>
        </p:spPr>
        <p:txBody>
          <a:bodyPr/>
          <a:lstStyle/>
          <a:p>
            <a:r>
              <a:rPr lang="en-US" dirty="0"/>
              <a:t>Chủ đề seminar: luyện tập 2</a:t>
            </a:r>
            <a:br>
              <a:rPr lang="en-US" dirty="0"/>
            </a:br>
            <a:r>
              <a:rPr lang="en-US" dirty="0"/>
              <a:t>nhóm thực hiện: nhóm 10</a:t>
            </a:r>
          </a:p>
        </p:txBody>
      </p:sp>
      <p:sp>
        <p:nvSpPr>
          <p:cNvPr id="7" name="TextBox 6"/>
          <p:cNvSpPr txBox="1"/>
          <p:nvPr/>
        </p:nvSpPr>
        <p:spPr>
          <a:xfrm>
            <a:off x="973874" y="2508344"/>
            <a:ext cx="2193072" cy="307777"/>
          </a:xfrm>
          <a:prstGeom prst="rect">
            <a:avLst/>
          </a:prstGeom>
          <a:noFill/>
        </p:spPr>
        <p:txBody>
          <a:bodyPr wrap="square" rtlCol="0">
            <a:spAutoFit/>
          </a:bodyPr>
          <a:lstStyle/>
          <a:p>
            <a:r>
              <a:rPr lang="en-US" dirty="0">
                <a:latin typeface="Merriweather" panose="00000500000000000000" pitchFamily="2" charset="0"/>
                <a:cs typeface="Amatic SC" panose="00000500000000000000" pitchFamily="2" charset="-79"/>
              </a:rPr>
              <a:t>Thông tin thành viên: </a:t>
            </a:r>
          </a:p>
        </p:txBody>
      </p:sp>
      <p:sp>
        <p:nvSpPr>
          <p:cNvPr id="8" name="TextBox 7"/>
          <p:cNvSpPr txBox="1"/>
          <p:nvPr/>
        </p:nvSpPr>
        <p:spPr>
          <a:xfrm>
            <a:off x="3479180" y="2508344"/>
            <a:ext cx="2936488" cy="307777"/>
          </a:xfrm>
          <a:prstGeom prst="rect">
            <a:avLst/>
          </a:prstGeom>
          <a:noFill/>
        </p:spPr>
        <p:txBody>
          <a:bodyPr wrap="square" rtlCol="0">
            <a:spAutoFit/>
          </a:bodyPr>
          <a:lstStyle/>
          <a:p>
            <a:r>
              <a:rPr lang="en-US" dirty="0">
                <a:latin typeface="Merriweather" panose="00000500000000000000" pitchFamily="2" charset="0"/>
                <a:cs typeface="Amatic SC" panose="00000500000000000000" pitchFamily="2" charset="-79"/>
              </a:rPr>
              <a:t>Lê Quang Hùng - 20521363</a:t>
            </a:r>
          </a:p>
        </p:txBody>
      </p:sp>
      <p:sp>
        <p:nvSpPr>
          <p:cNvPr id="12" name="TextBox 11"/>
          <p:cNvSpPr txBox="1"/>
          <p:nvPr/>
        </p:nvSpPr>
        <p:spPr>
          <a:xfrm>
            <a:off x="3479180" y="2889206"/>
            <a:ext cx="2936488" cy="307777"/>
          </a:xfrm>
          <a:prstGeom prst="rect">
            <a:avLst/>
          </a:prstGeom>
          <a:noFill/>
        </p:spPr>
        <p:txBody>
          <a:bodyPr wrap="square" rtlCol="0">
            <a:spAutoFit/>
          </a:bodyPr>
          <a:lstStyle/>
          <a:p>
            <a:r>
              <a:rPr lang="en-US" dirty="0">
                <a:latin typeface="Merriweather" panose="00000500000000000000" pitchFamily="2" charset="0"/>
                <a:cs typeface="Amatic SC" panose="00000500000000000000" pitchFamily="2" charset="-79"/>
              </a:rPr>
              <a:t>Trần Đăng Khoa - 20521475</a:t>
            </a:r>
          </a:p>
        </p:txBody>
      </p:sp>
      <p:sp>
        <p:nvSpPr>
          <p:cNvPr id="13" name="TextBox 12"/>
          <p:cNvSpPr txBox="1"/>
          <p:nvPr/>
        </p:nvSpPr>
        <p:spPr>
          <a:xfrm>
            <a:off x="3479180" y="3270068"/>
            <a:ext cx="2936488" cy="307777"/>
          </a:xfrm>
          <a:prstGeom prst="rect">
            <a:avLst/>
          </a:prstGeom>
          <a:noFill/>
        </p:spPr>
        <p:txBody>
          <a:bodyPr wrap="square" rtlCol="0">
            <a:spAutoFit/>
          </a:bodyPr>
          <a:lstStyle/>
          <a:p>
            <a:r>
              <a:rPr lang="en-US" dirty="0" err="1">
                <a:latin typeface="Merriweather" panose="00000500000000000000" pitchFamily="2" charset="0"/>
                <a:cs typeface="Amatic SC" panose="00000500000000000000" pitchFamily="2" charset="-79"/>
              </a:rPr>
              <a:t>Nguyễn</a:t>
            </a:r>
            <a:r>
              <a:rPr lang="en-US" dirty="0">
                <a:latin typeface="Merriweather" panose="00000500000000000000" pitchFamily="2" charset="0"/>
                <a:cs typeface="Amatic SC" panose="00000500000000000000" pitchFamily="2" charset="-79"/>
              </a:rPr>
              <a:t> Hoàng Hải - 20521279</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5695" y="339725"/>
            <a:ext cx="7144385" cy="1057910"/>
          </a:xfrm>
        </p:spPr>
        <p:txBody>
          <a:bodyPr/>
          <a:lstStyle/>
          <a:p>
            <a:pPr marL="101600" indent="0">
              <a:buNone/>
            </a:pPr>
            <a:r>
              <a:rPr lang="en-US" sz="1800"/>
              <a:t>Có cách nào để giảm thiểu số lần tính toán vừa nêu không?</a:t>
            </a:r>
          </a:p>
          <a:p>
            <a:pPr marL="101600" indent="0">
              <a:buNone/>
            </a:pPr>
            <a:r>
              <a:rPr lang="en-US" sz="1800"/>
              <a:t>- Việc cần phải tính khoảng cách giữa các điểm là không thể tránh khỏi. Vậy ta chỉ còn cách giảm thiểu số lần tính bằng cách:</a:t>
            </a:r>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10</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pic>
        <p:nvPicPr>
          <p:cNvPr id="104" name="Picture 103"/>
          <p:cNvPicPr/>
          <p:nvPr/>
        </p:nvPicPr>
        <p:blipFill>
          <a:blip r:embed="rId3"/>
          <a:stretch>
            <a:fillRect/>
          </a:stretch>
        </p:blipFill>
        <p:spPr>
          <a:xfrm>
            <a:off x="827405" y="1635760"/>
            <a:ext cx="3493770" cy="2718435"/>
          </a:xfrm>
          <a:prstGeom prst="rect">
            <a:avLst/>
          </a:prstGeom>
          <a:noFill/>
          <a:ln w="9525">
            <a:noFill/>
          </a:ln>
        </p:spPr>
      </p:pic>
      <p:sp>
        <p:nvSpPr>
          <p:cNvPr id="6" name="Text Placeholder 2"/>
          <p:cNvSpPr/>
          <p:nvPr/>
        </p:nvSpPr>
        <p:spPr>
          <a:xfrm>
            <a:off x="4572000" y="1419860"/>
            <a:ext cx="3611880" cy="154051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1pPr>
            <a:lvl2pPr marL="914400" marR="0" lvl="1"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2pPr>
            <a:lvl3pPr marL="1371600" marR="0" lvl="2"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3pPr>
            <a:lvl4pPr marL="1828800" marR="0" lvl="3"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4pPr>
            <a:lvl5pPr marL="2286000" marR="0" lvl="4"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5pPr>
            <a:lvl6pPr marL="2743200" marR="0" lvl="5"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6pPr>
            <a:lvl7pPr marL="3200400" marR="0" lvl="6"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7pPr>
            <a:lvl8pPr marL="3657600" marR="0" lvl="7"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8pPr>
            <a:lvl9pPr marL="4114800" marR="0" lvl="8"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9pPr>
          </a:lstStyle>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r>
              <a:rPr kumimoji="0" lang="en-US" sz="1500" b="0" i="0" u="none" strike="noStrike" kern="0" cap="none" spc="0" normalizeH="0" baseline="0" noProof="0">
                <a:ln>
                  <a:noFill/>
                </a:ln>
                <a:solidFill>
                  <a:srgbClr val="2C3E50"/>
                </a:solidFill>
                <a:effectLst/>
                <a:uLnTx/>
                <a:uFillTx/>
                <a:latin typeface="Merriweather" panose="00000500000000000000"/>
                <a:sym typeface="Merriweather" panose="00000500000000000000"/>
              </a:rPr>
              <a:t>Khi đó, đối với mỗi nửa mảng P. Gọi là Q và R lần lượt từ trái qua phải. Việc tính khoảng cách giờ đây cần thực hiện số lần là:</a:t>
            </a:r>
          </a:p>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endParaRPr kumimoji="0" lang="en-US" sz="1500" b="0" i="0" u="none" strike="noStrike" kern="0" cap="none" spc="0" normalizeH="0" baseline="0" noProof="0">
              <a:ln>
                <a:noFill/>
              </a:ln>
              <a:solidFill>
                <a:srgbClr val="2C3E50"/>
              </a:solidFill>
              <a:effectLst/>
              <a:uLnTx/>
              <a:uFillTx/>
              <a:latin typeface="Merriweather" panose="00000500000000000000"/>
              <a:sym typeface="Merriweather" panose="00000500000000000000"/>
            </a:endParaRPr>
          </a:p>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endParaRPr kumimoji="0" lang="en-US" sz="1500" b="0" i="0" u="none" strike="noStrike" kern="0" cap="none" spc="0" normalizeH="0" baseline="0" noProof="0">
              <a:ln>
                <a:noFill/>
              </a:ln>
              <a:solidFill>
                <a:srgbClr val="2C3E50"/>
              </a:solidFill>
              <a:effectLst/>
              <a:uLnTx/>
              <a:uFillTx/>
              <a:latin typeface="Merriweather" panose="00000500000000000000"/>
              <a:sym typeface="Merriweather" panose="00000500000000000000"/>
            </a:endParaRPr>
          </a:p>
        </p:txBody>
      </p:sp>
      <p:graphicFrame>
        <p:nvGraphicFramePr>
          <p:cNvPr id="7" name="Object 6">
            <a:hlinkClick r:id="" action="ppaction://ole?verb=0"/>
          </p:cNvPr>
          <p:cNvGraphicFramePr>
            <a:graphicFrameLocks noChangeAspect="1"/>
          </p:cNvGraphicFramePr>
          <p:nvPr/>
        </p:nvGraphicFramePr>
        <p:xfrm>
          <a:off x="5147945" y="2427605"/>
          <a:ext cx="2604135" cy="868680"/>
        </p:xfrm>
        <a:graphic>
          <a:graphicData uri="http://schemas.openxmlformats.org/presentationml/2006/ole">
            <mc:AlternateContent xmlns:mc="http://schemas.openxmlformats.org/markup-compatibility/2006">
              <mc:Choice xmlns:v="urn:schemas-microsoft-com:vml" Requires="v">
                <p:oleObj spid="_x0000_s2055" r:id="rId4" imgW="1257300" imgH="419100" progId="Equation.KSEE3">
                  <p:embed/>
                </p:oleObj>
              </mc:Choice>
              <mc:Fallback>
                <p:oleObj r:id="rId4" imgW="1257300" imgH="419100" progId="Equation.KSEE3">
                  <p:embed/>
                  <p:pic>
                    <p:nvPicPr>
                      <p:cNvPr id="0" name="Object 6">
                        <a:hlinkClick r:id="" action="ppaction://ole?verb=0"/>
                      </p:cNvPr>
                      <p:cNvPicPr/>
                      <p:nvPr/>
                    </p:nvPicPr>
                    <p:blipFill>
                      <a:blip r:embed="rId5"/>
                      <a:stretch>
                        <a:fillRect/>
                      </a:stretch>
                    </p:blipFill>
                    <p:spPr>
                      <a:xfrm>
                        <a:off x="5147945" y="2427605"/>
                        <a:ext cx="2604135" cy="868680"/>
                      </a:xfrm>
                      <a:prstGeom prst="rect">
                        <a:avLst/>
                      </a:prstGeom>
                    </p:spPr>
                  </p:pic>
                </p:oleObj>
              </mc:Fallback>
            </mc:AlternateContent>
          </a:graphicData>
        </a:graphic>
      </p:graphicFrame>
      <p:sp>
        <p:nvSpPr>
          <p:cNvPr id="8" name="Text Box 7"/>
          <p:cNvSpPr txBox="1"/>
          <p:nvPr/>
        </p:nvSpPr>
        <p:spPr>
          <a:xfrm>
            <a:off x="4932045" y="3219450"/>
            <a:ext cx="3241040" cy="15995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mn-ea"/>
              </a:rPr>
              <a:t>-Nếu số lượng điểm đề cho là ít, thì việc tính toán này có thể thực thi trong thời gian ngắn nên có thể xem nhẹ. Nhưng nếu số điểm còn lại ở mỗi nửa mảng là rất nhiều, thì ta lại phải tiếp tục chia các nửa mảng thành các mảng con để tiếp tục lặp lại từ đầu.</a:t>
            </a:r>
            <a:endParaRPr kumimoji="0" lang="en-US" sz="14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104"/>
                                        </p:tgtEl>
                                        <p:attrNameLst>
                                          <p:attrName>style.visibility</p:attrName>
                                        </p:attrNameLst>
                                      </p:cBhvr>
                                      <p:to>
                                        <p:strVal val="visible"/>
                                      </p:to>
                                    </p:set>
                                    <p:anim calcmode="lin" valueType="num">
                                      <p:cBhvr additive="base">
                                        <p:cTn id="7" dur="500" fill="hold"/>
                                        <p:tgtEl>
                                          <p:spTgt spid="104"/>
                                        </p:tgtEl>
                                        <p:attrNameLst>
                                          <p:attrName>ppt_x</p:attrName>
                                        </p:attrNameLst>
                                      </p:cBhvr>
                                      <p:tavLst>
                                        <p:tav tm="0">
                                          <p:val>
                                            <p:strVal val="#ppt_x"/>
                                          </p:val>
                                        </p:tav>
                                        <p:tav tm="100000">
                                          <p:val>
                                            <p:strVal val="#ppt_x"/>
                                          </p:val>
                                        </p:tav>
                                      </p:tavLst>
                                    </p:anim>
                                    <p:anim calcmode="lin" valueType="num">
                                      <p:cBhvr additive="base">
                                        <p:cTn id="8"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500"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7" presetClass="entr" presetSubtype="4" fill="hold" nodeType="withEffect">
                                  <p:stCondLst>
                                    <p:cond delay="0"/>
                                  </p:stCondLst>
                                  <p:childTnLst>
                                    <p:set>
                                      <p:cBhvr>
                                        <p:cTn id="16" dur="500"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blinds(horizontal)">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11</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pic>
        <p:nvPicPr>
          <p:cNvPr id="100" name="Picture 99"/>
          <p:cNvPicPr/>
          <p:nvPr/>
        </p:nvPicPr>
        <p:blipFill>
          <a:blip r:embed="rId2"/>
          <a:stretch>
            <a:fillRect/>
          </a:stretch>
        </p:blipFill>
        <p:spPr>
          <a:xfrm>
            <a:off x="467360" y="400685"/>
            <a:ext cx="4297045" cy="4342130"/>
          </a:xfrm>
          <a:prstGeom prst="rect">
            <a:avLst/>
          </a:prstGeom>
          <a:noFill/>
          <a:ln w="9525">
            <a:noFill/>
          </a:ln>
        </p:spPr>
      </p:pic>
      <p:sp>
        <p:nvSpPr>
          <p:cNvPr id="8" name="Text Box 7"/>
          <p:cNvSpPr txBox="1"/>
          <p:nvPr/>
        </p:nvSpPr>
        <p:spPr>
          <a:xfrm>
            <a:off x="4764405" y="1779270"/>
            <a:ext cx="3859530" cy="13836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800" b="0" i="0" u="none" strike="noStrike" kern="0" cap="none" spc="0" normalizeH="0" baseline="0" noProof="0">
                <a:ln>
                  <a:noFill/>
                </a:ln>
                <a:solidFill>
                  <a:srgbClr val="000000"/>
                </a:solidFill>
                <a:effectLst/>
                <a:uLnTx/>
                <a:uFillTx/>
                <a:latin typeface="Arial" panose="020B0604020202020204"/>
                <a:cs typeface="Arial" panose="020B0604020202020204"/>
                <a:sym typeface="+mn-ea"/>
              </a:rPr>
              <a:t>Giải thuật:</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28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2800" b="0" i="0" u="none" strike="noStrike" kern="0" cap="none" spc="0" normalizeH="0" baseline="0" noProof="0">
                <a:ln>
                  <a:noFill/>
                </a:ln>
                <a:solidFill>
                  <a:srgbClr val="000000"/>
                </a:solidFill>
                <a:effectLst/>
                <a:uLnTx/>
                <a:uFillTx/>
                <a:latin typeface="Arial" panose="020B0604020202020204"/>
                <a:cs typeface="Arial" panose="020B0604020202020204"/>
                <a:sym typeface="Arial" panose="020B0604020202020204"/>
              </a:rPr>
              <a:t>Divide And Conquer</a:t>
            </a: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12</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sp>
        <p:nvSpPr>
          <p:cNvPr id="6" name="Text Placeholder 2"/>
          <p:cNvSpPr/>
          <p:nvPr/>
        </p:nvSpPr>
        <p:spPr>
          <a:xfrm>
            <a:off x="4572000" y="1491615"/>
            <a:ext cx="3493135" cy="307530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1pPr>
            <a:lvl2pPr marL="914400" marR="0" lvl="1"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2pPr>
            <a:lvl3pPr marL="1371600" marR="0" lvl="2"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3pPr>
            <a:lvl4pPr marL="1828800" marR="0" lvl="3"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4pPr>
            <a:lvl5pPr marL="2286000" marR="0" lvl="4"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5pPr>
            <a:lvl6pPr marL="2743200" marR="0" lvl="5"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6pPr>
            <a:lvl7pPr marL="3200400" marR="0" lvl="6"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7pPr>
            <a:lvl8pPr marL="3657600" marR="0" lvl="7"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8pPr>
            <a:lvl9pPr marL="4114800" marR="0" lvl="8"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9pPr>
          </a:lstStyle>
          <a:p>
            <a:pPr marL="101600" marR="0" lvl="0" indent="0" algn="just"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endParaRPr kumimoji="0" lang="en-US" sz="1500" b="0" i="0" u="none" strike="noStrike" kern="0" cap="none" spc="0" normalizeH="0" baseline="0" noProof="0">
              <a:ln>
                <a:noFill/>
              </a:ln>
              <a:solidFill>
                <a:srgbClr val="2C3E50"/>
              </a:solidFill>
              <a:effectLst/>
              <a:uLnTx/>
              <a:uFillTx/>
              <a:latin typeface="Merriweather" panose="00000500000000000000"/>
              <a:sym typeface="Merriweather" panose="00000500000000000000"/>
            </a:endParaRPr>
          </a:p>
        </p:txBody>
      </p:sp>
      <p:sp>
        <p:nvSpPr>
          <p:cNvPr id="8" name="Text Placeholder 7"/>
          <p:cNvSpPr>
            <a:spLocks noGrp="1"/>
          </p:cNvSpPr>
          <p:nvPr>
            <p:ph type="body" idx="1"/>
          </p:nvPr>
        </p:nvSpPr>
        <p:spPr/>
        <p:txBody>
          <a:bodyPr/>
          <a:lstStyle/>
          <a:p>
            <a:r>
              <a:rPr lang="en-US"/>
              <a:t>CHIA:</a:t>
            </a:r>
          </a:p>
          <a:p>
            <a:pPr marL="101600" indent="0">
              <a:buNone/>
            </a:pPr>
            <a:r>
              <a:rPr lang="en-US"/>
              <a:t>- Ta chia mảng ra thành các phần như vừa nêu.</a:t>
            </a:r>
          </a:p>
          <a:p>
            <a:pPr marL="101600" indent="0">
              <a:buNone/>
            </a:pPr>
            <a:r>
              <a:rPr lang="en-US"/>
              <a:t>- Mảng có nhiều điểm thì cứ tiếp tục chia nhỏ để dễ làm việc.</a:t>
            </a:r>
          </a:p>
        </p:txBody>
      </p:sp>
      <p:sp>
        <p:nvSpPr>
          <p:cNvPr id="9" name="Title 8"/>
          <p:cNvSpPr>
            <a:spLocks noGrp="1"/>
          </p:cNvSpPr>
          <p:nvPr>
            <p:ph type="title"/>
          </p:nvPr>
        </p:nvSpPr>
        <p:spPr/>
        <p:txBody>
          <a:bodyPr/>
          <a:lstStyle/>
          <a:p>
            <a:r>
              <a:rPr lang="en-US"/>
              <a:t>chia để trị</a:t>
            </a:r>
          </a:p>
        </p:txBody>
      </p:sp>
      <p:pic>
        <p:nvPicPr>
          <p:cNvPr id="104" name="Picture 103"/>
          <p:cNvPicPr/>
          <p:nvPr/>
        </p:nvPicPr>
        <p:blipFill>
          <a:blip r:embed="rId2"/>
          <a:stretch>
            <a:fillRect/>
          </a:stretch>
        </p:blipFill>
        <p:spPr>
          <a:xfrm>
            <a:off x="4643755" y="1419225"/>
            <a:ext cx="3493770" cy="2718435"/>
          </a:xfrm>
          <a:prstGeom prst="rect">
            <a:avLst/>
          </a:prstGeom>
          <a:noFill/>
          <a:ln w="9525">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checkerboard(across)">
                                      <p:cBhvr>
                                        <p:cTn id="7" dur="500"/>
                                        <p:tgtEl>
                                          <p:spTgt spid="8">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checkerboard(across)">
                                      <p:cBhvr>
                                        <p:cTn id="10" dur="500"/>
                                        <p:tgtEl>
                                          <p:spTgt spid="8">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checkerboard(across)">
                                      <p:cBhvr>
                                        <p:cTn id="1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chia đê trị</a:t>
            </a:r>
          </a:p>
        </p:txBody>
      </p:sp>
      <p:sp>
        <p:nvSpPr>
          <p:cNvPr id="3" name="Text Placeholder 2"/>
          <p:cNvSpPr>
            <a:spLocks noGrp="1"/>
          </p:cNvSpPr>
          <p:nvPr>
            <p:ph type="body" idx="1"/>
          </p:nvPr>
        </p:nvSpPr>
        <p:spPr/>
        <p:txBody>
          <a:bodyPr/>
          <a:lstStyle/>
          <a:p>
            <a:r>
              <a:rPr lang="en-US"/>
              <a:t>Trị:</a:t>
            </a:r>
          </a:p>
          <a:p>
            <a:pPr marL="101600" indent="0">
              <a:buNone/>
            </a:pPr>
            <a:r>
              <a:rPr lang="en-US"/>
              <a:t>- Việc tiếp theo ta cần làm là tìm ra cặp điểm gần nhau nhất ở mỗi nửa mảng, đặt khoảng cách giữa chúng là dl và dr.</a:t>
            </a:r>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13</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pic>
        <p:nvPicPr>
          <p:cNvPr id="105" name="Picture 104"/>
          <p:cNvPicPr/>
          <p:nvPr/>
        </p:nvPicPr>
        <p:blipFill>
          <a:blip r:embed="rId2"/>
          <a:stretch>
            <a:fillRect/>
          </a:stretch>
        </p:blipFill>
        <p:spPr>
          <a:xfrm>
            <a:off x="4499610" y="1419225"/>
            <a:ext cx="3785235" cy="2933065"/>
          </a:xfrm>
          <a:prstGeom prst="rect">
            <a:avLst/>
          </a:prstGeom>
          <a:noFill/>
          <a:ln w="9525">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checkerboard(across)">
                                      <p:cBhvr>
                                        <p:cTn id="10"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chia để trị</a:t>
            </a:r>
          </a:p>
        </p:txBody>
      </p:sp>
      <p:sp>
        <p:nvSpPr>
          <p:cNvPr id="3" name="Text Placeholder 2"/>
          <p:cNvSpPr>
            <a:spLocks noGrp="1"/>
          </p:cNvSpPr>
          <p:nvPr>
            <p:ph type="body" idx="1"/>
          </p:nvPr>
        </p:nvSpPr>
        <p:spPr>
          <a:xfrm>
            <a:off x="827560" y="1131743"/>
            <a:ext cx="3339600" cy="3481500"/>
          </a:xfrm>
        </p:spPr>
        <p:txBody>
          <a:bodyPr/>
          <a:lstStyle/>
          <a:p>
            <a:pPr marL="101600" indent="0">
              <a:buNone/>
            </a:pPr>
            <a:r>
              <a:rPr lang="en-US" sz="1800"/>
              <a:t>Tiếp theo, ta sẽ gọi:</a:t>
            </a:r>
          </a:p>
          <a:p>
            <a:pPr marL="101600" indent="0">
              <a:buNone/>
            </a:pPr>
            <a:r>
              <a:rPr lang="en-US" sz="1800"/>
              <a:t>d = min(dl, dr)</a:t>
            </a:r>
          </a:p>
          <a:p>
            <a:pPr marL="101600" indent="0">
              <a:buNone/>
            </a:pPr>
            <a:endParaRPr lang="en-US" sz="1800"/>
          </a:p>
          <a:p>
            <a:pPr marL="101600" indent="0">
              <a:buNone/>
            </a:pPr>
            <a:r>
              <a:rPr lang="en-US" sz="1800"/>
              <a:t>Từ mặt phân cách mảng, ta lập 1 khoảng giới hạn = d ở hai nửa mảng.</a:t>
            </a:r>
          </a:p>
          <a:p>
            <a:pPr marL="101600" indent="0">
              <a:buNone/>
            </a:pPr>
            <a:endParaRPr lang="en-US" sz="1800"/>
          </a:p>
          <a:p>
            <a:pPr marL="101600" indent="0">
              <a:buNone/>
            </a:pPr>
            <a:r>
              <a:rPr lang="en-US" sz="1800"/>
              <a:t>Lập 1 mảng strip[] chứa tất cả điểm nằm trong khoảng giới hạn và sắp xếp chúng theo trục y.</a:t>
            </a:r>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14</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pic>
        <p:nvPicPr>
          <p:cNvPr id="106" name="Picture 105"/>
          <p:cNvPicPr/>
          <p:nvPr/>
        </p:nvPicPr>
        <p:blipFill>
          <a:blip r:embed="rId2"/>
          <a:stretch>
            <a:fillRect/>
          </a:stretch>
        </p:blipFill>
        <p:spPr>
          <a:xfrm>
            <a:off x="4643755" y="1120775"/>
            <a:ext cx="3773805" cy="2901950"/>
          </a:xfrm>
          <a:prstGeom prst="rect">
            <a:avLst/>
          </a:prstGeom>
          <a:noFill/>
          <a:ln w="9525">
            <a:noFill/>
          </a:ln>
        </p:spPr>
      </p:pic>
      <p:sp>
        <p:nvSpPr>
          <p:cNvPr id="7" name="Text Placeholder 2"/>
          <p:cNvSpPr/>
          <p:nvPr/>
        </p:nvSpPr>
        <p:spPr>
          <a:xfrm>
            <a:off x="4932045" y="4156075"/>
            <a:ext cx="4444365" cy="5384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1pPr>
            <a:lvl2pPr marL="914400" marR="0" lvl="1"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2pPr>
            <a:lvl3pPr marL="1371600" marR="0" lvl="2"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3pPr>
            <a:lvl4pPr marL="1828800" marR="0" lvl="3"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4pPr>
            <a:lvl5pPr marL="2286000" marR="0" lvl="4"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5pPr>
            <a:lvl6pPr marL="2743200" marR="0" lvl="5"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6pPr>
            <a:lvl7pPr marL="3200400" marR="0" lvl="6"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7pPr>
            <a:lvl8pPr marL="3657600" marR="0" lvl="7"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8pPr>
            <a:lvl9pPr marL="4114800" marR="0" lvl="8"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9pPr>
          </a:lstStyle>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r>
              <a:rPr kumimoji="0" lang="en-US" sz="1800" b="0" i="0" u="none" strike="noStrike" kern="0" cap="none" spc="0" normalizeH="0" baseline="0" noProof="0">
                <a:ln>
                  <a:noFill/>
                </a:ln>
                <a:solidFill>
                  <a:srgbClr val="2C3E50"/>
                </a:solidFill>
                <a:effectLst/>
                <a:uLnTx/>
                <a:uFillTx/>
                <a:latin typeface="Merriweather" panose="00000500000000000000"/>
                <a:sym typeface="Merriweather" panose="00000500000000000000"/>
              </a:rPr>
              <a:t>strip = [2, 3, 15, 17, 9]</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chia để trị</a:t>
            </a:r>
          </a:p>
        </p:txBody>
      </p:sp>
      <p:sp>
        <p:nvSpPr>
          <p:cNvPr id="3" name="Text Placeholder 2"/>
          <p:cNvSpPr>
            <a:spLocks noGrp="1"/>
          </p:cNvSpPr>
          <p:nvPr>
            <p:ph type="body" idx="1"/>
          </p:nvPr>
        </p:nvSpPr>
        <p:spPr>
          <a:xfrm>
            <a:off x="1115695" y="1635760"/>
            <a:ext cx="7352030" cy="705485"/>
          </a:xfrm>
        </p:spPr>
        <p:txBody>
          <a:bodyPr/>
          <a:lstStyle/>
          <a:p>
            <a:pPr marL="101600" indent="0">
              <a:buNone/>
            </a:pPr>
            <a:r>
              <a:rPr lang="en-US"/>
              <a:t>Việc tiếp theo, tìm khoảng cách ngắn nhất giữa 2 cặp điểm trong strip[]</a:t>
            </a:r>
          </a:p>
          <a:p>
            <a:pPr marL="101600" indent="0">
              <a:buNone/>
            </a:pPr>
            <a:r>
              <a:rPr lang="en-US"/>
              <a:t>- Nếu số điểm còn lại ít =&gt; giải ngay tức khắc, quá dễ.</a:t>
            </a:r>
          </a:p>
          <a:p>
            <a:pPr marL="101600" indent="0">
              <a:buNone/>
            </a:pPr>
            <a:r>
              <a:rPr lang="en-US"/>
              <a:t>- Nếu số điểm còn lại nhiều =&gt; Tìm cách giải quyết.</a:t>
            </a:r>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15</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chia để trị</a:t>
            </a:r>
          </a:p>
        </p:txBody>
      </p:sp>
      <p:sp>
        <p:nvSpPr>
          <p:cNvPr id="3" name="Text Placeholder 2"/>
          <p:cNvSpPr>
            <a:spLocks noGrp="1"/>
          </p:cNvSpPr>
          <p:nvPr>
            <p:ph type="body" idx="1"/>
          </p:nvPr>
        </p:nvSpPr>
        <p:spPr>
          <a:xfrm>
            <a:off x="1131570" y="1329690"/>
            <a:ext cx="7152640" cy="786130"/>
          </a:xfrm>
        </p:spPr>
        <p:txBody>
          <a:bodyPr/>
          <a:lstStyle/>
          <a:p>
            <a:pPr marL="101600" indent="0">
              <a:buNone/>
            </a:pPr>
            <a:r>
              <a:rPr lang="en-US"/>
              <a:t>Không cần thiết để xét toàn bộ cặp điểm trong strip[]</a:t>
            </a:r>
          </a:p>
          <a:p>
            <a:endParaRPr lang="en-US"/>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16</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pic>
        <p:nvPicPr>
          <p:cNvPr id="6" name="Picture 5"/>
          <p:cNvPicPr>
            <a:picLocks noChangeAspect="1"/>
          </p:cNvPicPr>
          <p:nvPr/>
        </p:nvPicPr>
        <p:blipFill>
          <a:blip r:embed="rId2"/>
          <a:srcRect l="55554" t="56794" r="13488" b="3702"/>
          <a:stretch>
            <a:fillRect/>
          </a:stretch>
        </p:blipFill>
        <p:spPr>
          <a:xfrm>
            <a:off x="1259205" y="2211705"/>
            <a:ext cx="2992755" cy="2455545"/>
          </a:xfrm>
          <a:prstGeom prst="rect">
            <a:avLst/>
          </a:prstGeom>
        </p:spPr>
      </p:pic>
      <p:sp>
        <p:nvSpPr>
          <p:cNvPr id="7" name="Text Placeholder 2"/>
          <p:cNvSpPr/>
          <p:nvPr/>
        </p:nvSpPr>
        <p:spPr>
          <a:xfrm>
            <a:off x="4455160" y="1995805"/>
            <a:ext cx="3829050" cy="3917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1pPr>
            <a:lvl2pPr marL="914400" marR="0" lvl="1"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2pPr>
            <a:lvl3pPr marL="1371600" marR="0" lvl="2"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3pPr>
            <a:lvl4pPr marL="1828800" marR="0" lvl="3"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4pPr>
            <a:lvl5pPr marL="2286000" marR="0" lvl="4"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5pPr>
            <a:lvl6pPr marL="2743200" marR="0" lvl="5"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6pPr>
            <a:lvl7pPr marL="3200400" marR="0" lvl="6"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7pPr>
            <a:lvl8pPr marL="3657600" marR="0" lvl="7"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8pPr>
            <a:lvl9pPr marL="4114800" marR="0" lvl="8"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9pPr>
          </a:lstStyle>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r>
              <a:rPr kumimoji="0" lang="en-US" sz="2000" b="0" i="0" u="none" strike="noStrike" kern="0" cap="none" spc="0" normalizeH="0" baseline="0" noProof="0">
                <a:ln>
                  <a:noFill/>
                </a:ln>
                <a:solidFill>
                  <a:srgbClr val="2C3E50"/>
                </a:solidFill>
                <a:effectLst/>
                <a:uLnTx/>
                <a:uFillTx/>
                <a:latin typeface="Merriweather" panose="00000500000000000000"/>
                <a:sym typeface="Merriweather" panose="00000500000000000000"/>
              </a:rPr>
              <a:t>Với mỗi điểm trong strip[] ta chỉ cần xét maximum 7 điểm kế tiếp nó là đủ.</a:t>
            </a:r>
          </a:p>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endParaRPr kumimoji="0" lang="en-US" sz="2000" b="0" i="0" u="none" strike="noStrike" kern="0" cap="none" spc="0" normalizeH="0" baseline="0" noProof="0">
              <a:ln>
                <a:noFill/>
              </a:ln>
              <a:solidFill>
                <a:srgbClr val="2C3E50"/>
              </a:solidFill>
              <a:effectLst/>
              <a:uLnTx/>
              <a:uFillTx/>
              <a:latin typeface="Merriweather" panose="00000500000000000000"/>
              <a:sym typeface="Merriweather" panose="00000500000000000000"/>
            </a:endParaRPr>
          </a:p>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endParaRPr kumimoji="0" lang="en-US" sz="2000" b="0" i="0" u="none" strike="noStrike" kern="0" cap="none" spc="0" normalizeH="0" baseline="0" noProof="0">
              <a:ln>
                <a:noFill/>
              </a:ln>
              <a:solidFill>
                <a:srgbClr val="2C3E50"/>
              </a:solidFill>
              <a:effectLst/>
              <a:uLnTx/>
              <a:uFillTx/>
              <a:latin typeface="Merriweather" panose="00000500000000000000"/>
              <a:sym typeface="Merriweather" panose="00000500000000000000"/>
            </a:endParaRPr>
          </a:p>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r>
              <a:rPr kumimoji="0" lang="en-US" sz="2000" b="0" i="0" u="none" strike="noStrike" kern="0" cap="none" spc="0" normalizeH="0" baseline="0" noProof="0">
                <a:ln>
                  <a:noFill/>
                </a:ln>
                <a:solidFill>
                  <a:srgbClr val="2C3E50"/>
                </a:solidFill>
                <a:effectLst/>
                <a:uLnTx/>
                <a:uFillTx/>
                <a:latin typeface="Merriweather" panose="00000500000000000000"/>
                <a:sym typeface="Merriweather" panose="00000500000000000000"/>
              </a:rPr>
              <a:t>=&gt; Sau khi đã tìm ra được khoảng cách ngắn nhất, đặt nó là d’.</a:t>
            </a: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chia để trị</a:t>
            </a:r>
          </a:p>
        </p:txBody>
      </p:sp>
      <p:sp>
        <p:nvSpPr>
          <p:cNvPr id="3" name="Text Placeholder 2"/>
          <p:cNvSpPr>
            <a:spLocks noGrp="1"/>
          </p:cNvSpPr>
          <p:nvPr>
            <p:ph type="body" idx="1"/>
          </p:nvPr>
        </p:nvSpPr>
        <p:spPr/>
        <p:txBody>
          <a:bodyPr/>
          <a:lstStyle/>
          <a:p>
            <a:pPr marL="101600" indent="0">
              <a:buNone/>
            </a:pPr>
            <a:r>
              <a:rPr lang="en-US"/>
              <a:t>Cuối cùng:</a:t>
            </a:r>
          </a:p>
          <a:p>
            <a:pPr marL="101600" indent="0">
              <a:buNone/>
            </a:pPr>
            <a:r>
              <a:rPr lang="en-US"/>
              <a:t>- So sánh d và d’ và lấy min(d, d’)</a:t>
            </a:r>
          </a:p>
          <a:p>
            <a:pPr marL="101600" indent="0">
              <a:buNone/>
            </a:pPr>
            <a:endParaRPr lang="en-US"/>
          </a:p>
          <a:p>
            <a:pPr marL="101600" indent="0">
              <a:buNone/>
            </a:pPr>
            <a:r>
              <a:rPr lang="en-US"/>
              <a:t>=&gt; Ta đã tìm ra được khoảng cách ngắn nhất giữa 1 cặp điểm trong mảng đó.</a:t>
            </a:r>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17</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pic>
        <p:nvPicPr>
          <p:cNvPr id="107" name="Picture 106"/>
          <p:cNvPicPr/>
          <p:nvPr/>
        </p:nvPicPr>
        <p:blipFill>
          <a:blip r:embed="rId2"/>
          <a:stretch>
            <a:fillRect/>
          </a:stretch>
        </p:blipFill>
        <p:spPr>
          <a:xfrm>
            <a:off x="4643755" y="1329690"/>
            <a:ext cx="3767455" cy="2933065"/>
          </a:xfrm>
          <a:prstGeom prst="rect">
            <a:avLst/>
          </a:prstGeom>
          <a:noFill/>
          <a:ln w="9525">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chia để trị</a:t>
            </a:r>
          </a:p>
        </p:txBody>
      </p:sp>
      <p:sp>
        <p:nvSpPr>
          <p:cNvPr id="3" name="Text Placeholder 2"/>
          <p:cNvSpPr>
            <a:spLocks noGrp="1"/>
          </p:cNvSpPr>
          <p:nvPr>
            <p:ph type="body" idx="1"/>
          </p:nvPr>
        </p:nvSpPr>
        <p:spPr/>
        <p:txBody>
          <a:bodyPr/>
          <a:lstStyle/>
          <a:p>
            <a:r>
              <a:rPr lang="en-US"/>
              <a:t>Gộp:</a:t>
            </a:r>
          </a:p>
          <a:p>
            <a:pPr marL="101600" indent="0">
              <a:buNone/>
            </a:pPr>
            <a:r>
              <a:rPr lang="en-US"/>
              <a:t>- Từ các mảng con, ta thực hiện tương tự để tìm ra khoảng cách ngắn nhất giữa các điểm thuộc các nửa mảng con khác nhau. Và cho ra kết quả cuối cùng.</a:t>
            </a:r>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18</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pic>
        <p:nvPicPr>
          <p:cNvPr id="6" name="Picture 5" descr="giphy"/>
          <p:cNvPicPr>
            <a:picLocks noChangeAspect="1"/>
          </p:cNvPicPr>
          <p:nvPr/>
        </p:nvPicPr>
        <p:blipFill>
          <a:blip r:embed="rId2"/>
          <a:stretch>
            <a:fillRect/>
          </a:stretch>
        </p:blipFill>
        <p:spPr>
          <a:xfrm>
            <a:off x="4932045" y="1205865"/>
            <a:ext cx="3166745" cy="2901950"/>
          </a:xfrm>
          <a:prstGeom prst="rect">
            <a:avLst/>
          </a:prstGeom>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Bài toán 2</a:t>
            </a:r>
          </a:p>
        </p:txBody>
      </p:sp>
      <p:sp>
        <p:nvSpPr>
          <p:cNvPr id="4" name="Text Placeholder 3"/>
          <p:cNvSpPr>
            <a:spLocks noGrp="1"/>
          </p:cNvSpPr>
          <p:nvPr>
            <p:ph type="body" idx="2"/>
          </p:nvPr>
        </p:nvSpPr>
        <p:spPr>
          <a:xfrm>
            <a:off x="27526" y="1340834"/>
            <a:ext cx="4076123" cy="3481705"/>
          </a:xfrm>
        </p:spPr>
        <p:txBody>
          <a:bodyPr/>
          <a:lstStyle/>
          <a:p>
            <a:pPr marL="101600" indent="0">
              <a:buNone/>
            </a:pPr>
            <a:r>
              <a:rPr lang="en-US" sz="1500" dirty="0">
                <a:sym typeface="+mn-ea"/>
              </a:rPr>
              <a:t>Ngày chủ nhật, An có một số dự định muốn hoàn thành chẳng hạn chạy bộ, làm đồ án môn Đồ họa máy tính, môn Nhập môn thị giác máy tính, môn Tư duy tính toán,bài tập môn nguyên lý và phương pháp lập trình, đi bơi,… Mỗi công việc đều có thời gian lý tưởng để bắt đầu và kết thúc của nó. Công việc nào An cũng muốn hoàn thành nhưng có một số công việc không thể hoàn thành bởi vì công việc này chưa kết thúc thì công việc khác đã bắt đầu. Chúng ta hãy giúp An tìm ra được số lượng công việc có thể hoàn thành nhiều nhất trong mỗi ngày chủ nhật.</a:t>
            </a:r>
            <a:endParaRPr lang="en-US" sz="15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19</a:t>
            </a:fld>
            <a:endParaRPr lang="en-GB"/>
          </a:p>
        </p:txBody>
      </p:sp>
      <p:pic>
        <p:nvPicPr>
          <p:cNvPr id="8" name="Picture 7"/>
          <p:cNvPicPr>
            <a:picLocks noChangeAspect="1"/>
          </p:cNvPicPr>
          <p:nvPr/>
        </p:nvPicPr>
        <p:blipFill>
          <a:blip r:embed="rId2"/>
          <a:stretch>
            <a:fillRect/>
          </a:stretch>
        </p:blipFill>
        <p:spPr>
          <a:xfrm>
            <a:off x="4133850" y="1627505"/>
            <a:ext cx="4863465" cy="2820035"/>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500" fill="hold">
                                          <p:stCondLst>
                                            <p:cond delay="0"/>
                                          </p:stCondLst>
                                        </p:cTn>
                                        <p:tgtEl>
                                          <p:spTgt spid="4">
                                            <p:txEl>
                                              <p:pRg st="0" end="0"/>
                                            </p:txEl>
                                          </p:spTgt>
                                        </p:tgtEl>
                                        <p:attrNameLst>
                                          <p:attrName>style.visibility</p:attrName>
                                        </p:attrNameLst>
                                      </p:cBhvr>
                                      <p:to>
                                        <p:strVal val="visible"/>
                                      </p:to>
                                    </p:set>
                                    <p:animEffect transition="in" filter="circle(i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2</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sp>
        <p:nvSpPr>
          <p:cNvPr id="3" name="Title 2"/>
          <p:cNvSpPr>
            <a:spLocks noGrp="1"/>
          </p:cNvSpPr>
          <p:nvPr>
            <p:ph type="title"/>
          </p:nvPr>
        </p:nvSpPr>
        <p:spPr>
          <a:xfrm>
            <a:off x="917438" y="2430393"/>
            <a:ext cx="6880500" cy="582900"/>
          </a:xfrm>
        </p:spPr>
        <p:txBody>
          <a:bodyPr/>
          <a:lstStyle/>
          <a:p>
            <a:r>
              <a:rPr lang="en-US" sz="6000" dirty="0" err="1"/>
              <a:t>Ôn</a:t>
            </a:r>
            <a:r>
              <a:rPr lang="en-US" sz="6000" dirty="0"/>
              <a:t> </a:t>
            </a:r>
            <a:r>
              <a:rPr lang="en-US" sz="6000" dirty="0" err="1"/>
              <a:t>tập</a:t>
            </a:r>
            <a:endParaRPr lang="en-US" sz="6000" dirty="0"/>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Bài toán 2</a:t>
            </a:r>
          </a:p>
        </p:txBody>
      </p:sp>
      <p:sp>
        <p:nvSpPr>
          <p:cNvPr id="4" name="Text Placeholder 3"/>
          <p:cNvSpPr>
            <a:spLocks noGrp="1"/>
          </p:cNvSpPr>
          <p:nvPr>
            <p:ph type="body" idx="2"/>
          </p:nvPr>
        </p:nvSpPr>
        <p:spPr>
          <a:xfrm>
            <a:off x="1869653" y="1205924"/>
            <a:ext cx="1130713" cy="3481705"/>
          </a:xfrm>
        </p:spPr>
        <p:txBody>
          <a:bodyPr/>
          <a:lstStyle/>
          <a:p>
            <a:pPr marL="101600" indent="0">
              <a:buNone/>
            </a:pPr>
            <a:r>
              <a:rPr lang="en-US" sz="1500" dirty="0"/>
              <a:t>Input:</a:t>
            </a:r>
          </a:p>
          <a:p>
            <a:pPr marL="101600" indent="0">
              <a:buNone/>
            </a:pPr>
            <a:r>
              <a:rPr lang="en-US" sz="1500" dirty="0"/>
              <a:t>6</a:t>
            </a:r>
          </a:p>
          <a:p>
            <a:pPr marL="101600" indent="0">
              <a:buNone/>
            </a:pPr>
            <a:r>
              <a:rPr lang="en-US" sz="1500" dirty="0"/>
              <a:t>6 7</a:t>
            </a:r>
          </a:p>
          <a:p>
            <a:pPr marL="101600" indent="0">
              <a:buNone/>
            </a:pPr>
            <a:r>
              <a:rPr lang="en-US" sz="1500" dirty="0"/>
              <a:t>7 11</a:t>
            </a:r>
          </a:p>
          <a:p>
            <a:pPr marL="101600" indent="0">
              <a:buNone/>
            </a:pPr>
            <a:r>
              <a:rPr lang="en-US" sz="1500" dirty="0"/>
              <a:t>8 13 </a:t>
            </a:r>
          </a:p>
          <a:p>
            <a:pPr marL="101600" indent="0">
              <a:buNone/>
            </a:pPr>
            <a:r>
              <a:rPr lang="en-US" sz="1500" dirty="0"/>
              <a:t>12 14</a:t>
            </a:r>
          </a:p>
          <a:p>
            <a:pPr marL="101600" indent="0">
              <a:buNone/>
            </a:pPr>
            <a:r>
              <a:rPr lang="en-US" sz="1500" dirty="0"/>
              <a:t>14 16</a:t>
            </a:r>
          </a:p>
          <a:p>
            <a:pPr marL="101600" indent="0">
              <a:buNone/>
            </a:pPr>
            <a:r>
              <a:rPr lang="en-US" sz="1500" dirty="0"/>
              <a:t>17 18</a:t>
            </a:r>
          </a:p>
          <a:p>
            <a:pPr marL="101600" indent="0">
              <a:buNone/>
            </a:pPr>
            <a:r>
              <a:rPr lang="en-US" sz="1500" dirty="0"/>
              <a:t>Output:</a:t>
            </a:r>
          </a:p>
          <a:p>
            <a:pPr marL="101600" indent="0">
              <a:buNone/>
            </a:pPr>
            <a:r>
              <a:rPr lang="en-US" sz="1500" dirty="0"/>
              <a:t>5</a:t>
            </a:r>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20</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sp>
        <p:nvSpPr>
          <p:cNvPr id="7" name="Text Placeholder 3"/>
          <p:cNvSpPr txBox="1"/>
          <p:nvPr/>
        </p:nvSpPr>
        <p:spPr>
          <a:xfrm>
            <a:off x="178421" y="1214950"/>
            <a:ext cx="1691232" cy="3481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1pPr>
            <a:lvl2pPr marL="914400" marR="0" lvl="1"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2pPr>
            <a:lvl3pPr marL="1371600" marR="0" lvl="2" indent="-355600" algn="l" rtl="0">
              <a:lnSpc>
                <a:spcPct val="100000"/>
              </a:lnSpc>
              <a:spcBef>
                <a:spcPts val="0"/>
              </a:spcBef>
              <a:spcAft>
                <a:spcPts val="0"/>
              </a:spcAft>
              <a:buClr>
                <a:schemeClr val="accent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3pPr>
            <a:lvl4pPr marL="1828800" marR="0" lvl="3"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4pPr>
            <a:lvl5pPr marL="2286000" marR="0" lvl="4"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5pPr>
            <a:lvl6pPr marL="2743200" marR="0" lvl="5"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6pPr>
            <a:lvl7pPr marL="3200400" marR="0" lvl="6"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7pPr>
            <a:lvl8pPr marL="3657600" marR="0" lvl="7"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8pPr>
            <a:lvl9pPr marL="4114800" marR="0" lvl="8" indent="-355600" algn="l" rtl="0">
              <a:lnSpc>
                <a:spcPct val="100000"/>
              </a:lnSpc>
              <a:spcBef>
                <a:spcPts val="0"/>
              </a:spcBef>
              <a:spcAft>
                <a:spcPts val="0"/>
              </a:spcAft>
              <a:buClr>
                <a:schemeClr val="dk1"/>
              </a:buClr>
              <a:buSzPts val="2000"/>
              <a:buFont typeface="Merriweather" panose="00000500000000000000"/>
              <a:buChar char="■"/>
              <a:defRPr sz="2000" b="0" i="0" u="none" strike="noStrike" cap="none">
                <a:solidFill>
                  <a:schemeClr val="dk1"/>
                </a:solidFill>
                <a:latin typeface="Merriweather" panose="00000500000000000000"/>
                <a:ea typeface="Merriweather" panose="00000500000000000000"/>
                <a:cs typeface="Merriweather" panose="00000500000000000000"/>
                <a:sym typeface="Merriweather" panose="00000500000000000000"/>
              </a:defRPr>
            </a:lvl9pPr>
          </a:lstStyle>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r>
              <a:rPr kumimoji="0" lang="en-US" sz="1500" b="0" i="0" u="none" strike="noStrike" kern="0" cap="none" spc="0" normalizeH="0" baseline="0" noProof="0" dirty="0">
                <a:ln>
                  <a:noFill/>
                </a:ln>
                <a:solidFill>
                  <a:srgbClr val="2C3E50"/>
                </a:solidFill>
                <a:effectLst/>
                <a:uLnTx/>
                <a:uFillTx/>
                <a:latin typeface="Merriweather" panose="00000500000000000000"/>
                <a:sym typeface="Merriweather" panose="00000500000000000000"/>
              </a:rPr>
              <a:t>Format:</a:t>
            </a:r>
          </a:p>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r>
              <a:rPr kumimoji="0" lang="en-US" sz="1500" b="0" i="0" u="none" strike="noStrike" kern="0" cap="none" spc="0" normalizeH="0" baseline="0" noProof="0" dirty="0">
                <a:ln>
                  <a:noFill/>
                </a:ln>
                <a:solidFill>
                  <a:srgbClr val="2C3E50"/>
                </a:solidFill>
                <a:effectLst/>
                <a:uLnTx/>
                <a:uFillTx/>
                <a:latin typeface="Merriweather" panose="00000500000000000000"/>
                <a:sym typeface="Merriweather" panose="00000500000000000000"/>
              </a:rPr>
              <a:t>Struct a {</a:t>
            </a:r>
          </a:p>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r>
              <a:rPr kumimoji="0" lang="en-US" sz="1500" b="0" i="0" u="none" strike="noStrike" kern="0" cap="none" spc="0" normalizeH="0" baseline="0" noProof="0" dirty="0">
                <a:ln>
                  <a:noFill/>
                </a:ln>
                <a:solidFill>
                  <a:srgbClr val="2C3E50"/>
                </a:solidFill>
                <a:effectLst/>
                <a:uLnTx/>
                <a:uFillTx/>
                <a:latin typeface="Merriweather" panose="00000500000000000000"/>
                <a:sym typeface="Merriweather" panose="00000500000000000000"/>
              </a:rPr>
              <a:t>int start, end; </a:t>
            </a:r>
          </a:p>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r>
              <a:rPr kumimoji="0" lang="en-US" sz="1500" b="0" i="0" u="none" strike="noStrike" kern="0" cap="none" spc="0" normalizeH="0" baseline="0" noProof="0" dirty="0">
                <a:ln>
                  <a:noFill/>
                </a:ln>
                <a:solidFill>
                  <a:srgbClr val="2C3E50"/>
                </a:solidFill>
                <a:effectLst/>
                <a:uLnTx/>
                <a:uFillTx/>
                <a:latin typeface="Merriweather" panose="00000500000000000000"/>
                <a:sym typeface="Merriweather" panose="00000500000000000000"/>
              </a:rPr>
              <a:t>}</a:t>
            </a:r>
          </a:p>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r>
              <a:rPr kumimoji="0" lang="en-US" sz="1500" b="0" i="0" u="none" strike="noStrike" kern="0" cap="none" spc="0" normalizeH="0" baseline="0" noProof="0" dirty="0">
                <a:ln>
                  <a:noFill/>
                </a:ln>
                <a:solidFill>
                  <a:srgbClr val="2C3E50"/>
                </a:solidFill>
                <a:effectLst/>
                <a:uLnTx/>
                <a:uFillTx/>
                <a:latin typeface="Merriweather" panose="00000500000000000000"/>
                <a:sym typeface="Merriweather" panose="00000500000000000000"/>
              </a:rPr>
              <a:t>n</a:t>
            </a:r>
          </a:p>
          <a:p>
            <a:pPr marL="101600" marR="0" lvl="0" indent="0" algn="l" defTabSz="914400" rtl="0" eaLnBrk="1" fontAlgn="auto" latinLnBrk="0" hangingPunct="1">
              <a:lnSpc>
                <a:spcPct val="100000"/>
              </a:lnSpc>
              <a:spcBef>
                <a:spcPts val="600"/>
              </a:spcBef>
              <a:spcAft>
                <a:spcPts val="0"/>
              </a:spcAft>
              <a:buClr>
                <a:srgbClr val="F55D4B"/>
              </a:buClr>
              <a:buSzPts val="2000"/>
              <a:buFont typeface="Merriweather" panose="00000500000000000000"/>
              <a:buNone/>
              <a:defRPr/>
            </a:pPr>
            <a:r>
              <a:rPr kumimoji="0" lang="en-US" sz="1500" b="0" i="0" u="none" strike="noStrike" kern="0" cap="none" spc="0" normalizeH="0" baseline="0" noProof="0" dirty="0">
                <a:ln>
                  <a:noFill/>
                </a:ln>
                <a:solidFill>
                  <a:srgbClr val="2C3E50"/>
                </a:solidFill>
                <a:effectLst/>
                <a:uLnTx/>
                <a:uFillTx/>
                <a:latin typeface="Merriweather" panose="00000500000000000000"/>
                <a:sym typeface="Merriweather" panose="00000500000000000000"/>
              </a:rPr>
              <a:t>a[n]</a:t>
            </a:r>
          </a:p>
        </p:txBody>
      </p:sp>
      <p:pic>
        <p:nvPicPr>
          <p:cNvPr id="8" name="Picture 7"/>
          <p:cNvPicPr>
            <a:picLocks noChangeAspect="1"/>
          </p:cNvPicPr>
          <p:nvPr/>
        </p:nvPicPr>
        <p:blipFill>
          <a:blip r:embed="rId2"/>
          <a:stretch>
            <a:fillRect/>
          </a:stretch>
        </p:blipFill>
        <p:spPr>
          <a:xfrm>
            <a:off x="3517100" y="1536840"/>
            <a:ext cx="5253072" cy="2819871"/>
          </a:xfrm>
          <a:prstGeom prst="rect">
            <a:avLst/>
          </a:prstGeom>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abstraction</a:t>
            </a:r>
          </a:p>
        </p:txBody>
      </p:sp>
      <p:sp>
        <p:nvSpPr>
          <p:cNvPr id="4" name="Text Placeholder 3"/>
          <p:cNvSpPr>
            <a:spLocks noGrp="1"/>
          </p:cNvSpPr>
          <p:nvPr>
            <p:ph type="body" idx="2"/>
          </p:nvPr>
        </p:nvSpPr>
        <p:spPr>
          <a:xfrm>
            <a:off x="232162" y="2465965"/>
            <a:ext cx="4076123" cy="1209961"/>
          </a:xfrm>
        </p:spPr>
        <p:txBody>
          <a:bodyPr/>
          <a:lstStyle/>
          <a:p>
            <a:pPr marL="101600" indent="0">
              <a:buNone/>
            </a:pPr>
            <a:r>
              <a:rPr lang="en-US" sz="1500" dirty="0">
                <a:sym typeface="+mn-ea"/>
              </a:rPr>
              <a:t>Cho danh sách gồm thời gian bắt đầu và thời gian kết thúc của một số công việc. Tìm số lượng công việc có thể hoàn thành nhiều nhất</a:t>
            </a:r>
            <a:endParaRPr lang="en-US" sz="1500" dirty="0"/>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21</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pic>
        <p:nvPicPr>
          <p:cNvPr id="6" name="Picture 5"/>
          <p:cNvPicPr>
            <a:picLocks noChangeAspect="1"/>
          </p:cNvPicPr>
          <p:nvPr/>
        </p:nvPicPr>
        <p:blipFill>
          <a:blip r:embed="rId2"/>
          <a:stretch>
            <a:fillRect/>
          </a:stretch>
        </p:blipFill>
        <p:spPr>
          <a:xfrm>
            <a:off x="4308285" y="1893377"/>
            <a:ext cx="4532930" cy="2433296"/>
          </a:xfrm>
          <a:prstGeom prst="rect">
            <a:avLst/>
          </a:prstGeom>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500" fill="hold">
                                          <p:stCondLst>
                                            <p:cond delay="0"/>
                                          </p:stCondLst>
                                        </p:cTn>
                                        <p:tgtEl>
                                          <p:spTgt spid="4">
                                            <p:txEl>
                                              <p:pRg st="0" end="0"/>
                                            </p:txEl>
                                          </p:spTgt>
                                        </p:tgtEl>
                                        <p:attrNameLst>
                                          <p:attrName>style.visibility</p:attrName>
                                        </p:attrNameLst>
                                      </p:cBhvr>
                                      <p:to>
                                        <p:strVal val="visible"/>
                                      </p:to>
                                    </p:set>
                                    <p:animEffect transition="in" filter="circle(in)">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22</a:t>
            </a:fld>
            <a:endParaRPr lang="en-GB"/>
          </a:p>
        </p:txBody>
      </p:sp>
      <p:sp>
        <p:nvSpPr>
          <p:cNvPr id="6" name="Title 1"/>
          <p:cNvSpPr>
            <a:spLocks noGrp="1"/>
          </p:cNvSpPr>
          <p:nvPr/>
        </p:nvSpPr>
        <p:spPr>
          <a:xfrm>
            <a:off x="1258750" y="701130"/>
            <a:ext cx="6880500" cy="5829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1pPr>
            <a:lvl2pPr marR="0" lvl="1"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2pPr>
            <a:lvl3pPr marR="0" lvl="2"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3pPr>
            <a:lvl4pPr marR="0" lvl="3"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4pPr>
            <a:lvl5pPr marR="0" lvl="4"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5pPr>
            <a:lvl6pPr marR="0" lvl="5"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6pPr>
            <a:lvl7pPr marR="0" lvl="6"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7pPr>
            <a:lvl8pPr marR="0" lvl="7"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8pPr>
            <a:lvl9pPr marR="0" lvl="8"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9pPr>
          </a:lstStyle>
          <a:p>
            <a:r>
              <a:rPr lang="en-US" dirty="0"/>
              <a:t>Sơ đồ thời gian</a:t>
            </a:r>
          </a:p>
        </p:txBody>
      </p:sp>
      <p:sp>
        <p:nvSpPr>
          <p:cNvPr id="8" name="TextBox 2"/>
          <p:cNvSpPr txBox="1"/>
          <p:nvPr/>
        </p:nvSpPr>
        <p:spPr>
          <a:xfrm>
            <a:off x="167640" y="2057400"/>
            <a:ext cx="1470660" cy="307777"/>
          </a:xfrm>
          <a:prstGeom prst="rect">
            <a:avLst/>
          </a:prstGeom>
          <a:noFill/>
        </p:spPr>
        <p:txBody>
          <a:bodyPr wrap="square" rtlCol="0">
            <a:spAutoFit/>
          </a:bodyPr>
          <a:lstStyle/>
          <a:p>
            <a:r>
              <a:rPr lang="en-US" dirty="0">
                <a:latin typeface="Merriweather" panose="00000500000000000000" pitchFamily="2" charset="0"/>
              </a:rPr>
              <a:t>Chạy bộ:</a:t>
            </a:r>
          </a:p>
        </p:txBody>
      </p:sp>
      <p:sp>
        <p:nvSpPr>
          <p:cNvPr id="15" name="TextBox 6"/>
          <p:cNvSpPr txBox="1"/>
          <p:nvPr/>
        </p:nvSpPr>
        <p:spPr>
          <a:xfrm>
            <a:off x="167640" y="2472035"/>
            <a:ext cx="2367404" cy="307777"/>
          </a:xfrm>
          <a:prstGeom prst="rect">
            <a:avLst/>
          </a:prstGeom>
          <a:noFill/>
        </p:spPr>
        <p:txBody>
          <a:bodyPr wrap="square" rtlCol="0">
            <a:spAutoFit/>
          </a:bodyPr>
          <a:lstStyle/>
          <a:p>
            <a:r>
              <a:rPr lang="en-US" dirty="0" err="1">
                <a:latin typeface="Merriweather" panose="00000500000000000000" pitchFamily="2" charset="0"/>
              </a:rPr>
              <a:t>Nlpplt</a:t>
            </a:r>
            <a:r>
              <a:rPr lang="en-US" dirty="0">
                <a:latin typeface="Merriweather" panose="00000500000000000000" pitchFamily="2" charset="0"/>
              </a:rPr>
              <a:t>:</a:t>
            </a:r>
          </a:p>
        </p:txBody>
      </p:sp>
      <p:sp>
        <p:nvSpPr>
          <p:cNvPr id="29" name="TextBox 8"/>
          <p:cNvSpPr txBox="1"/>
          <p:nvPr/>
        </p:nvSpPr>
        <p:spPr>
          <a:xfrm>
            <a:off x="167640" y="2886670"/>
            <a:ext cx="1828800" cy="307777"/>
          </a:xfrm>
          <a:prstGeom prst="rect">
            <a:avLst/>
          </a:prstGeom>
          <a:noFill/>
        </p:spPr>
        <p:txBody>
          <a:bodyPr wrap="square" rtlCol="0">
            <a:spAutoFit/>
          </a:bodyPr>
          <a:lstStyle/>
          <a:p>
            <a:r>
              <a:rPr lang="en-US" dirty="0">
                <a:latin typeface="Merriweather" panose="00000500000000000000" pitchFamily="2" charset="0"/>
              </a:rPr>
              <a:t>Thị giác máy tính:</a:t>
            </a:r>
          </a:p>
        </p:txBody>
      </p:sp>
      <p:sp>
        <p:nvSpPr>
          <p:cNvPr id="30" name="TextBox 9"/>
          <p:cNvSpPr txBox="1"/>
          <p:nvPr/>
        </p:nvSpPr>
        <p:spPr>
          <a:xfrm>
            <a:off x="167640" y="3301305"/>
            <a:ext cx="1760220" cy="307777"/>
          </a:xfrm>
          <a:prstGeom prst="rect">
            <a:avLst/>
          </a:prstGeom>
          <a:noFill/>
        </p:spPr>
        <p:txBody>
          <a:bodyPr wrap="square" rtlCol="0">
            <a:spAutoFit/>
          </a:bodyPr>
          <a:lstStyle/>
          <a:p>
            <a:r>
              <a:rPr lang="en-US" dirty="0">
                <a:latin typeface="Merriweather" panose="00000500000000000000" pitchFamily="2" charset="0"/>
              </a:rPr>
              <a:t>Tư duy tính toán:</a:t>
            </a:r>
          </a:p>
        </p:txBody>
      </p:sp>
      <p:sp>
        <p:nvSpPr>
          <p:cNvPr id="31" name="TextBox 10"/>
          <p:cNvSpPr txBox="1"/>
          <p:nvPr/>
        </p:nvSpPr>
        <p:spPr>
          <a:xfrm>
            <a:off x="167640" y="3715940"/>
            <a:ext cx="1847214" cy="307777"/>
          </a:xfrm>
          <a:prstGeom prst="rect">
            <a:avLst/>
          </a:prstGeom>
          <a:noFill/>
        </p:spPr>
        <p:txBody>
          <a:bodyPr wrap="square" rtlCol="0">
            <a:spAutoFit/>
          </a:bodyPr>
          <a:lstStyle/>
          <a:p>
            <a:r>
              <a:rPr lang="en-US" dirty="0">
                <a:latin typeface="Merriweather" panose="00000500000000000000" pitchFamily="2" charset="0"/>
              </a:rPr>
              <a:t>Đồ họa máy tính:</a:t>
            </a:r>
          </a:p>
        </p:txBody>
      </p:sp>
      <p:sp>
        <p:nvSpPr>
          <p:cNvPr id="35" name="TextBox 11"/>
          <p:cNvSpPr txBox="1"/>
          <p:nvPr/>
        </p:nvSpPr>
        <p:spPr>
          <a:xfrm>
            <a:off x="167640" y="4130575"/>
            <a:ext cx="1470660" cy="307777"/>
          </a:xfrm>
          <a:prstGeom prst="rect">
            <a:avLst/>
          </a:prstGeom>
          <a:noFill/>
        </p:spPr>
        <p:txBody>
          <a:bodyPr wrap="square" rtlCol="0">
            <a:spAutoFit/>
          </a:bodyPr>
          <a:lstStyle/>
          <a:p>
            <a:r>
              <a:rPr lang="en-US" dirty="0">
                <a:latin typeface="Merriweather" panose="00000500000000000000" pitchFamily="2" charset="0"/>
              </a:rPr>
              <a:t>Đi bơi:</a:t>
            </a:r>
          </a:p>
        </p:txBody>
      </p:sp>
      <p:sp>
        <p:nvSpPr>
          <p:cNvPr id="43" name="TextBox 12"/>
          <p:cNvSpPr txBox="1"/>
          <p:nvPr/>
        </p:nvSpPr>
        <p:spPr>
          <a:xfrm>
            <a:off x="167640" y="1659313"/>
            <a:ext cx="1470660" cy="307777"/>
          </a:xfrm>
          <a:prstGeom prst="rect">
            <a:avLst/>
          </a:prstGeom>
          <a:noFill/>
        </p:spPr>
        <p:txBody>
          <a:bodyPr wrap="square" rtlCol="0">
            <a:spAutoFit/>
          </a:bodyPr>
          <a:lstStyle/>
          <a:p>
            <a:r>
              <a:rPr lang="en-US" dirty="0">
                <a:latin typeface="Merriweather" panose="00000500000000000000" pitchFamily="2" charset="0"/>
              </a:rPr>
              <a:t>Thời gian:</a:t>
            </a:r>
          </a:p>
        </p:txBody>
      </p:sp>
      <p:grpSp>
        <p:nvGrpSpPr>
          <p:cNvPr id="49" name="Group 48"/>
          <p:cNvGrpSpPr/>
          <p:nvPr/>
        </p:nvGrpSpPr>
        <p:grpSpPr>
          <a:xfrm>
            <a:off x="2827020" y="1690800"/>
            <a:ext cx="4518660" cy="244970"/>
            <a:chOff x="2827020" y="1690800"/>
            <a:chExt cx="4518660" cy="244970"/>
          </a:xfrm>
        </p:grpSpPr>
        <p:cxnSp>
          <p:nvCxnSpPr>
            <p:cNvPr id="54" name="Straight Connector 53"/>
            <p:cNvCxnSpPr/>
            <p:nvPr/>
          </p:nvCxnSpPr>
          <p:spPr>
            <a:xfrm>
              <a:off x="2827020" y="1813201"/>
              <a:ext cx="451866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82702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20357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58013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395668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33324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0979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08635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46290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83946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21601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59257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96912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34568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2827020" y="2102509"/>
            <a:ext cx="376555" cy="244970"/>
            <a:chOff x="2827020" y="2071800"/>
            <a:chExt cx="376555" cy="244970"/>
          </a:xfrm>
        </p:grpSpPr>
        <p:grpSp>
          <p:nvGrpSpPr>
            <p:cNvPr id="102" name="Group 101"/>
            <p:cNvGrpSpPr/>
            <p:nvPr/>
          </p:nvGrpSpPr>
          <p:grpSpPr>
            <a:xfrm>
              <a:off x="2827020" y="2071800"/>
              <a:ext cx="376555" cy="244970"/>
              <a:chOff x="2827020" y="1690800"/>
              <a:chExt cx="376555" cy="244970"/>
            </a:xfrm>
          </p:grpSpPr>
          <p:cxnSp>
            <p:nvCxnSpPr>
              <p:cNvPr id="103" name="Straight Connector 102"/>
              <p:cNvCxnSpPr/>
              <p:nvPr/>
            </p:nvCxnSpPr>
            <p:spPr>
              <a:xfrm>
                <a:off x="282702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320357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05" name="Straight Connector 104"/>
            <p:cNvCxnSpPr/>
            <p:nvPr/>
          </p:nvCxnSpPr>
          <p:spPr>
            <a:xfrm>
              <a:off x="2827020" y="2194285"/>
              <a:ext cx="376555"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203575" y="2514218"/>
            <a:ext cx="1506220" cy="244970"/>
            <a:chOff x="3203575" y="2420478"/>
            <a:chExt cx="1506220" cy="244970"/>
          </a:xfrm>
        </p:grpSpPr>
        <p:grpSp>
          <p:nvGrpSpPr>
            <p:cNvPr id="107" name="Group 106"/>
            <p:cNvGrpSpPr/>
            <p:nvPr/>
          </p:nvGrpSpPr>
          <p:grpSpPr>
            <a:xfrm>
              <a:off x="3203575" y="2420478"/>
              <a:ext cx="1506220" cy="244970"/>
              <a:chOff x="3203575" y="1690800"/>
              <a:chExt cx="1506220" cy="244970"/>
            </a:xfrm>
          </p:grpSpPr>
          <p:cxnSp>
            <p:nvCxnSpPr>
              <p:cNvPr id="108" name="Straight Connector 107"/>
              <p:cNvCxnSpPr/>
              <p:nvPr/>
            </p:nvCxnSpPr>
            <p:spPr>
              <a:xfrm>
                <a:off x="320357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358013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395668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433324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70979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a:off x="3203575" y="2542963"/>
              <a:ext cx="150622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5086350" y="3337636"/>
            <a:ext cx="753110" cy="244970"/>
            <a:chOff x="4333240" y="3301305"/>
            <a:chExt cx="753110" cy="244970"/>
          </a:xfrm>
        </p:grpSpPr>
        <p:grpSp>
          <p:nvGrpSpPr>
            <p:cNvPr id="115" name="Group 114"/>
            <p:cNvGrpSpPr/>
            <p:nvPr/>
          </p:nvGrpSpPr>
          <p:grpSpPr>
            <a:xfrm>
              <a:off x="4333240" y="3301305"/>
              <a:ext cx="753110" cy="244970"/>
              <a:chOff x="4333240" y="1690800"/>
              <a:chExt cx="753110" cy="244970"/>
            </a:xfrm>
          </p:grpSpPr>
          <p:cxnSp>
            <p:nvCxnSpPr>
              <p:cNvPr id="116" name="Straight Connector 115"/>
              <p:cNvCxnSpPr/>
              <p:nvPr/>
            </p:nvCxnSpPr>
            <p:spPr>
              <a:xfrm>
                <a:off x="433324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470979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508635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19" name="Straight Connector 118"/>
            <p:cNvCxnSpPr/>
            <p:nvPr/>
          </p:nvCxnSpPr>
          <p:spPr>
            <a:xfrm>
              <a:off x="4333240" y="3423790"/>
              <a:ext cx="75311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20" name="Group 119"/>
          <p:cNvGrpSpPr/>
          <p:nvPr/>
        </p:nvGrpSpPr>
        <p:grpSpPr>
          <a:xfrm>
            <a:off x="5839460" y="3749345"/>
            <a:ext cx="753110" cy="244970"/>
            <a:chOff x="5839460" y="3747343"/>
            <a:chExt cx="753110" cy="244970"/>
          </a:xfrm>
        </p:grpSpPr>
        <p:grpSp>
          <p:nvGrpSpPr>
            <p:cNvPr id="121" name="Group 120"/>
            <p:cNvGrpSpPr/>
            <p:nvPr/>
          </p:nvGrpSpPr>
          <p:grpSpPr>
            <a:xfrm>
              <a:off x="5839460" y="3747343"/>
              <a:ext cx="753110" cy="244970"/>
              <a:chOff x="5839460" y="1690800"/>
              <a:chExt cx="753110" cy="244970"/>
            </a:xfrm>
          </p:grpSpPr>
          <p:cxnSp>
            <p:nvCxnSpPr>
              <p:cNvPr id="122" name="Straight Connector 121"/>
              <p:cNvCxnSpPr/>
              <p:nvPr/>
            </p:nvCxnSpPr>
            <p:spPr>
              <a:xfrm>
                <a:off x="583946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21601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59257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25" name="Straight Connector 124"/>
            <p:cNvCxnSpPr/>
            <p:nvPr/>
          </p:nvCxnSpPr>
          <p:spPr>
            <a:xfrm>
              <a:off x="5839460" y="3869828"/>
              <a:ext cx="753110"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126" name="Group 125"/>
          <p:cNvGrpSpPr/>
          <p:nvPr/>
        </p:nvGrpSpPr>
        <p:grpSpPr>
          <a:xfrm>
            <a:off x="6969125" y="4161055"/>
            <a:ext cx="376555" cy="244970"/>
            <a:chOff x="6969125" y="4130575"/>
            <a:chExt cx="376555" cy="244970"/>
          </a:xfrm>
        </p:grpSpPr>
        <p:grpSp>
          <p:nvGrpSpPr>
            <p:cNvPr id="127" name="Group 126"/>
            <p:cNvGrpSpPr/>
            <p:nvPr/>
          </p:nvGrpSpPr>
          <p:grpSpPr>
            <a:xfrm>
              <a:off x="6969125" y="4130575"/>
              <a:ext cx="376555" cy="244970"/>
              <a:chOff x="6969125" y="1690800"/>
              <a:chExt cx="376555" cy="244970"/>
            </a:xfrm>
          </p:grpSpPr>
          <p:cxnSp>
            <p:nvCxnSpPr>
              <p:cNvPr id="128" name="Straight Connector 127"/>
              <p:cNvCxnSpPr/>
              <p:nvPr/>
            </p:nvCxnSpPr>
            <p:spPr>
              <a:xfrm>
                <a:off x="696912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34568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30" name="Straight Connector 129"/>
            <p:cNvCxnSpPr/>
            <p:nvPr/>
          </p:nvCxnSpPr>
          <p:spPr>
            <a:xfrm>
              <a:off x="6969125" y="4253060"/>
              <a:ext cx="376555"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31" name="TextBox 87"/>
          <p:cNvSpPr txBox="1"/>
          <p:nvPr/>
        </p:nvSpPr>
        <p:spPr>
          <a:xfrm>
            <a:off x="2683728" y="1414982"/>
            <a:ext cx="184785" cy="292388"/>
          </a:xfrm>
          <a:prstGeom prst="rect">
            <a:avLst/>
          </a:prstGeom>
          <a:noFill/>
        </p:spPr>
        <p:txBody>
          <a:bodyPr wrap="square" rtlCol="0">
            <a:spAutoFit/>
          </a:bodyPr>
          <a:lstStyle/>
          <a:p>
            <a:r>
              <a:rPr lang="en-US" sz="1300" dirty="0">
                <a:latin typeface="Merriweather" panose="00000500000000000000" pitchFamily="2" charset="0"/>
              </a:rPr>
              <a:t>6</a:t>
            </a:r>
          </a:p>
        </p:txBody>
      </p:sp>
      <p:sp>
        <p:nvSpPr>
          <p:cNvPr id="132" name="TextBox 88"/>
          <p:cNvSpPr txBox="1"/>
          <p:nvPr/>
        </p:nvSpPr>
        <p:spPr>
          <a:xfrm>
            <a:off x="3074286" y="1414982"/>
            <a:ext cx="184785" cy="292388"/>
          </a:xfrm>
          <a:prstGeom prst="rect">
            <a:avLst/>
          </a:prstGeom>
          <a:noFill/>
        </p:spPr>
        <p:txBody>
          <a:bodyPr wrap="square" rtlCol="0">
            <a:spAutoFit/>
          </a:bodyPr>
          <a:lstStyle/>
          <a:p>
            <a:r>
              <a:rPr lang="en-US" sz="1300" dirty="0">
                <a:latin typeface="Merriweather" panose="00000500000000000000" pitchFamily="2" charset="0"/>
              </a:rPr>
              <a:t>7</a:t>
            </a:r>
          </a:p>
        </p:txBody>
      </p:sp>
      <p:sp>
        <p:nvSpPr>
          <p:cNvPr id="133" name="TextBox 89"/>
          <p:cNvSpPr txBox="1"/>
          <p:nvPr/>
        </p:nvSpPr>
        <p:spPr>
          <a:xfrm>
            <a:off x="3449980" y="1414982"/>
            <a:ext cx="184785" cy="292388"/>
          </a:xfrm>
          <a:prstGeom prst="rect">
            <a:avLst/>
          </a:prstGeom>
          <a:noFill/>
        </p:spPr>
        <p:txBody>
          <a:bodyPr wrap="square" rtlCol="0">
            <a:spAutoFit/>
          </a:bodyPr>
          <a:lstStyle/>
          <a:p>
            <a:r>
              <a:rPr lang="en-US" sz="1300" dirty="0">
                <a:latin typeface="Merriweather" panose="00000500000000000000" pitchFamily="2" charset="0"/>
              </a:rPr>
              <a:t>8</a:t>
            </a:r>
          </a:p>
        </p:txBody>
      </p:sp>
      <p:sp>
        <p:nvSpPr>
          <p:cNvPr id="134" name="TextBox 90"/>
          <p:cNvSpPr txBox="1"/>
          <p:nvPr/>
        </p:nvSpPr>
        <p:spPr>
          <a:xfrm>
            <a:off x="3818240" y="1414982"/>
            <a:ext cx="184785" cy="292388"/>
          </a:xfrm>
          <a:prstGeom prst="rect">
            <a:avLst/>
          </a:prstGeom>
          <a:noFill/>
        </p:spPr>
        <p:txBody>
          <a:bodyPr wrap="square" rtlCol="0">
            <a:spAutoFit/>
          </a:bodyPr>
          <a:lstStyle/>
          <a:p>
            <a:r>
              <a:rPr lang="en-US" sz="1300" dirty="0">
                <a:latin typeface="Merriweather" panose="00000500000000000000" pitchFamily="2" charset="0"/>
              </a:rPr>
              <a:t>9</a:t>
            </a:r>
          </a:p>
        </p:txBody>
      </p:sp>
      <p:sp>
        <p:nvSpPr>
          <p:cNvPr id="135" name="TextBox 91"/>
          <p:cNvSpPr txBox="1"/>
          <p:nvPr/>
        </p:nvSpPr>
        <p:spPr>
          <a:xfrm>
            <a:off x="4149325" y="1414982"/>
            <a:ext cx="387549" cy="292388"/>
          </a:xfrm>
          <a:prstGeom prst="rect">
            <a:avLst/>
          </a:prstGeom>
          <a:noFill/>
        </p:spPr>
        <p:txBody>
          <a:bodyPr wrap="square" rtlCol="0">
            <a:spAutoFit/>
          </a:bodyPr>
          <a:lstStyle/>
          <a:p>
            <a:r>
              <a:rPr lang="en-US" sz="1300" dirty="0">
                <a:latin typeface="Merriweather" panose="00000500000000000000" pitchFamily="2" charset="0"/>
              </a:rPr>
              <a:t>10</a:t>
            </a:r>
          </a:p>
        </p:txBody>
      </p:sp>
      <p:sp>
        <p:nvSpPr>
          <p:cNvPr id="136" name="TextBox 92"/>
          <p:cNvSpPr txBox="1"/>
          <p:nvPr/>
        </p:nvSpPr>
        <p:spPr>
          <a:xfrm>
            <a:off x="4541927" y="1414982"/>
            <a:ext cx="346059" cy="292388"/>
          </a:xfrm>
          <a:prstGeom prst="rect">
            <a:avLst/>
          </a:prstGeom>
          <a:noFill/>
        </p:spPr>
        <p:txBody>
          <a:bodyPr wrap="square" rtlCol="0">
            <a:spAutoFit/>
          </a:bodyPr>
          <a:lstStyle/>
          <a:p>
            <a:r>
              <a:rPr lang="en-US" sz="1300" dirty="0">
                <a:latin typeface="Merriweather" panose="00000500000000000000" pitchFamily="2" charset="0"/>
              </a:rPr>
              <a:t>11</a:t>
            </a:r>
          </a:p>
        </p:txBody>
      </p:sp>
      <p:sp>
        <p:nvSpPr>
          <p:cNvPr id="137" name="TextBox 93"/>
          <p:cNvSpPr txBox="1"/>
          <p:nvPr/>
        </p:nvSpPr>
        <p:spPr>
          <a:xfrm>
            <a:off x="4893043" y="1414982"/>
            <a:ext cx="365556" cy="292388"/>
          </a:xfrm>
          <a:prstGeom prst="rect">
            <a:avLst/>
          </a:prstGeom>
          <a:noFill/>
        </p:spPr>
        <p:txBody>
          <a:bodyPr wrap="square" rtlCol="0">
            <a:spAutoFit/>
          </a:bodyPr>
          <a:lstStyle/>
          <a:p>
            <a:r>
              <a:rPr lang="en-US" sz="1300" dirty="0">
                <a:latin typeface="Merriweather" panose="00000500000000000000" pitchFamily="2" charset="0"/>
              </a:rPr>
              <a:t>12</a:t>
            </a:r>
          </a:p>
        </p:txBody>
      </p:sp>
      <p:sp>
        <p:nvSpPr>
          <p:cNvPr id="138" name="TextBox 94"/>
          <p:cNvSpPr txBox="1"/>
          <p:nvPr/>
        </p:nvSpPr>
        <p:spPr>
          <a:xfrm>
            <a:off x="5285955" y="1414982"/>
            <a:ext cx="398548" cy="292388"/>
          </a:xfrm>
          <a:prstGeom prst="rect">
            <a:avLst/>
          </a:prstGeom>
          <a:noFill/>
        </p:spPr>
        <p:txBody>
          <a:bodyPr wrap="square" rtlCol="0">
            <a:spAutoFit/>
          </a:bodyPr>
          <a:lstStyle/>
          <a:p>
            <a:r>
              <a:rPr lang="en-US" sz="1300" dirty="0">
                <a:latin typeface="Merriweather" panose="00000500000000000000" pitchFamily="2" charset="0"/>
              </a:rPr>
              <a:t>13</a:t>
            </a:r>
          </a:p>
        </p:txBody>
      </p:sp>
      <p:sp>
        <p:nvSpPr>
          <p:cNvPr id="139" name="TextBox 95"/>
          <p:cNvSpPr txBox="1"/>
          <p:nvPr/>
        </p:nvSpPr>
        <p:spPr>
          <a:xfrm>
            <a:off x="5659817" y="1414982"/>
            <a:ext cx="431878" cy="292388"/>
          </a:xfrm>
          <a:prstGeom prst="rect">
            <a:avLst/>
          </a:prstGeom>
          <a:noFill/>
        </p:spPr>
        <p:txBody>
          <a:bodyPr wrap="square" rtlCol="0">
            <a:spAutoFit/>
          </a:bodyPr>
          <a:lstStyle/>
          <a:p>
            <a:r>
              <a:rPr lang="en-US" sz="1300" dirty="0">
                <a:latin typeface="Merriweather" panose="00000500000000000000" pitchFamily="2" charset="0"/>
              </a:rPr>
              <a:t>14</a:t>
            </a:r>
          </a:p>
        </p:txBody>
      </p:sp>
      <p:sp>
        <p:nvSpPr>
          <p:cNvPr id="140" name="TextBox 96"/>
          <p:cNvSpPr txBox="1"/>
          <p:nvPr/>
        </p:nvSpPr>
        <p:spPr>
          <a:xfrm>
            <a:off x="6029843" y="1414982"/>
            <a:ext cx="387549" cy="292388"/>
          </a:xfrm>
          <a:prstGeom prst="rect">
            <a:avLst/>
          </a:prstGeom>
          <a:noFill/>
        </p:spPr>
        <p:txBody>
          <a:bodyPr wrap="square" rtlCol="0">
            <a:spAutoFit/>
          </a:bodyPr>
          <a:lstStyle/>
          <a:p>
            <a:r>
              <a:rPr lang="en-US" sz="1300" dirty="0">
                <a:latin typeface="Merriweather" panose="00000500000000000000" pitchFamily="2" charset="0"/>
              </a:rPr>
              <a:t>15</a:t>
            </a:r>
          </a:p>
        </p:txBody>
      </p:sp>
      <p:sp>
        <p:nvSpPr>
          <p:cNvPr id="141" name="TextBox 97"/>
          <p:cNvSpPr txBox="1"/>
          <p:nvPr/>
        </p:nvSpPr>
        <p:spPr>
          <a:xfrm>
            <a:off x="6400145" y="1414982"/>
            <a:ext cx="365555" cy="292388"/>
          </a:xfrm>
          <a:prstGeom prst="rect">
            <a:avLst/>
          </a:prstGeom>
          <a:noFill/>
        </p:spPr>
        <p:txBody>
          <a:bodyPr wrap="square" rtlCol="0">
            <a:spAutoFit/>
          </a:bodyPr>
          <a:lstStyle/>
          <a:p>
            <a:r>
              <a:rPr lang="en-US" sz="1300" dirty="0">
                <a:latin typeface="Merriweather" panose="00000500000000000000" pitchFamily="2" charset="0"/>
              </a:rPr>
              <a:t>16</a:t>
            </a:r>
          </a:p>
        </p:txBody>
      </p:sp>
      <p:sp>
        <p:nvSpPr>
          <p:cNvPr id="142" name="TextBox 98"/>
          <p:cNvSpPr txBox="1"/>
          <p:nvPr/>
        </p:nvSpPr>
        <p:spPr>
          <a:xfrm>
            <a:off x="6770755" y="1414982"/>
            <a:ext cx="387549" cy="292388"/>
          </a:xfrm>
          <a:prstGeom prst="rect">
            <a:avLst/>
          </a:prstGeom>
          <a:noFill/>
        </p:spPr>
        <p:txBody>
          <a:bodyPr wrap="square" rtlCol="0">
            <a:spAutoFit/>
          </a:bodyPr>
          <a:lstStyle/>
          <a:p>
            <a:r>
              <a:rPr lang="en-US" sz="1300" dirty="0">
                <a:latin typeface="Merriweather" panose="00000500000000000000" pitchFamily="2" charset="0"/>
              </a:rPr>
              <a:t>17</a:t>
            </a:r>
          </a:p>
        </p:txBody>
      </p:sp>
      <p:sp>
        <p:nvSpPr>
          <p:cNvPr id="143" name="TextBox 99"/>
          <p:cNvSpPr txBox="1"/>
          <p:nvPr/>
        </p:nvSpPr>
        <p:spPr>
          <a:xfrm>
            <a:off x="7178226" y="1414982"/>
            <a:ext cx="409544" cy="292388"/>
          </a:xfrm>
          <a:prstGeom prst="rect">
            <a:avLst/>
          </a:prstGeom>
          <a:noFill/>
        </p:spPr>
        <p:txBody>
          <a:bodyPr wrap="square" rtlCol="0">
            <a:spAutoFit/>
          </a:bodyPr>
          <a:lstStyle/>
          <a:p>
            <a:r>
              <a:rPr lang="en-US" sz="1300" dirty="0">
                <a:latin typeface="Merriweather" panose="00000500000000000000" pitchFamily="2" charset="0"/>
              </a:rPr>
              <a:t>18</a:t>
            </a:r>
          </a:p>
        </p:txBody>
      </p:sp>
      <p:grpSp>
        <p:nvGrpSpPr>
          <p:cNvPr id="144" name="Group 143"/>
          <p:cNvGrpSpPr/>
          <p:nvPr/>
        </p:nvGrpSpPr>
        <p:grpSpPr>
          <a:xfrm>
            <a:off x="3580130" y="2925927"/>
            <a:ext cx="1882775" cy="244970"/>
            <a:chOff x="3580130" y="2887401"/>
            <a:chExt cx="1882775" cy="244970"/>
          </a:xfrm>
        </p:grpSpPr>
        <p:cxnSp>
          <p:nvCxnSpPr>
            <p:cNvPr id="145" name="Straight Connector 144"/>
            <p:cNvCxnSpPr/>
            <p:nvPr/>
          </p:nvCxnSpPr>
          <p:spPr>
            <a:xfrm>
              <a:off x="3584492" y="3009886"/>
              <a:ext cx="1878413"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3580130" y="2887401"/>
              <a:ext cx="1882775" cy="244970"/>
              <a:chOff x="3580130" y="1690800"/>
              <a:chExt cx="1882775" cy="244970"/>
            </a:xfrm>
          </p:grpSpPr>
          <p:cxnSp>
            <p:nvCxnSpPr>
              <p:cNvPr id="147" name="Straight Connector 146"/>
              <p:cNvCxnSpPr/>
              <p:nvPr/>
            </p:nvCxnSpPr>
            <p:spPr>
              <a:xfrm>
                <a:off x="358013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395668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433324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470979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5086350"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462905" y="1690800"/>
                <a:ext cx="0" cy="244970"/>
              </a:xfrm>
              <a:prstGeom prst="line">
                <a:avLst/>
              </a:prstGeom>
              <a:ln w="28575"/>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5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250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500"/>
                                  </p:stCondLst>
                                  <p:childTnLst>
                                    <p:set>
                                      <p:cBhvr>
                                        <p:cTn id="34" dur="1" fill="hold">
                                          <p:stCondLst>
                                            <p:cond delay="0"/>
                                          </p:stCondLst>
                                        </p:cTn>
                                        <p:tgtEl>
                                          <p:spTgt spid="106"/>
                                        </p:tgtEl>
                                        <p:attrNameLst>
                                          <p:attrName>style.visibility</p:attrName>
                                        </p:attrNameLst>
                                      </p:cBhvr>
                                      <p:to>
                                        <p:strVal val="visible"/>
                                      </p:to>
                                    </p:set>
                                    <p:anim calcmode="lin" valueType="num">
                                      <p:cBhvr additive="base">
                                        <p:cTn id="35" dur="500" fill="hold"/>
                                        <p:tgtEl>
                                          <p:spTgt spid="106"/>
                                        </p:tgtEl>
                                        <p:attrNameLst>
                                          <p:attrName>ppt_x</p:attrName>
                                        </p:attrNameLst>
                                      </p:cBhvr>
                                      <p:tavLst>
                                        <p:tav tm="0">
                                          <p:val>
                                            <p:strVal val="#ppt_x"/>
                                          </p:val>
                                        </p:tav>
                                        <p:tav tm="100000">
                                          <p:val>
                                            <p:strVal val="#ppt_x"/>
                                          </p:val>
                                        </p:tav>
                                      </p:tavLst>
                                    </p:anim>
                                    <p:anim calcmode="lin" valueType="num">
                                      <p:cBhvr additive="base">
                                        <p:cTn id="36" dur="500" fill="hold"/>
                                        <p:tgtEl>
                                          <p:spTgt spid="106"/>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1500"/>
                                  </p:stCondLst>
                                  <p:childTnLst>
                                    <p:set>
                                      <p:cBhvr>
                                        <p:cTn id="38" dur="1" fill="hold">
                                          <p:stCondLst>
                                            <p:cond delay="0"/>
                                          </p:stCondLst>
                                        </p:cTn>
                                        <p:tgtEl>
                                          <p:spTgt spid="114"/>
                                        </p:tgtEl>
                                        <p:attrNameLst>
                                          <p:attrName>style.visibility</p:attrName>
                                        </p:attrNameLst>
                                      </p:cBhvr>
                                      <p:to>
                                        <p:strVal val="visible"/>
                                      </p:to>
                                    </p:set>
                                    <p:anim calcmode="lin" valueType="num">
                                      <p:cBhvr additive="base">
                                        <p:cTn id="39" dur="500" fill="hold"/>
                                        <p:tgtEl>
                                          <p:spTgt spid="114"/>
                                        </p:tgtEl>
                                        <p:attrNameLst>
                                          <p:attrName>ppt_x</p:attrName>
                                        </p:attrNameLst>
                                      </p:cBhvr>
                                      <p:tavLst>
                                        <p:tav tm="0">
                                          <p:val>
                                            <p:strVal val="#ppt_x"/>
                                          </p:val>
                                        </p:tav>
                                        <p:tav tm="100000">
                                          <p:val>
                                            <p:strVal val="#ppt_x"/>
                                          </p:val>
                                        </p:tav>
                                      </p:tavLst>
                                    </p:anim>
                                    <p:anim calcmode="lin" valueType="num">
                                      <p:cBhvr additive="base">
                                        <p:cTn id="40" dur="500" fill="hold"/>
                                        <p:tgtEl>
                                          <p:spTgt spid="114"/>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2000"/>
                                  </p:stCondLst>
                                  <p:childTnLst>
                                    <p:set>
                                      <p:cBhvr>
                                        <p:cTn id="42" dur="1" fill="hold">
                                          <p:stCondLst>
                                            <p:cond delay="0"/>
                                          </p:stCondLst>
                                        </p:cTn>
                                        <p:tgtEl>
                                          <p:spTgt spid="120"/>
                                        </p:tgtEl>
                                        <p:attrNameLst>
                                          <p:attrName>style.visibility</p:attrName>
                                        </p:attrNameLst>
                                      </p:cBhvr>
                                      <p:to>
                                        <p:strVal val="visible"/>
                                      </p:to>
                                    </p:set>
                                    <p:anim calcmode="lin" valueType="num">
                                      <p:cBhvr additive="base">
                                        <p:cTn id="43" dur="500" fill="hold"/>
                                        <p:tgtEl>
                                          <p:spTgt spid="120"/>
                                        </p:tgtEl>
                                        <p:attrNameLst>
                                          <p:attrName>ppt_x</p:attrName>
                                        </p:attrNameLst>
                                      </p:cBhvr>
                                      <p:tavLst>
                                        <p:tav tm="0">
                                          <p:val>
                                            <p:strVal val="#ppt_x"/>
                                          </p:val>
                                        </p:tav>
                                        <p:tav tm="100000">
                                          <p:val>
                                            <p:strVal val="#ppt_x"/>
                                          </p:val>
                                        </p:tav>
                                      </p:tavLst>
                                    </p:anim>
                                    <p:anim calcmode="lin" valueType="num">
                                      <p:cBhvr additive="base">
                                        <p:cTn id="44" dur="500" fill="hold"/>
                                        <p:tgtEl>
                                          <p:spTgt spid="120"/>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2500"/>
                                  </p:stCondLst>
                                  <p:childTnLst>
                                    <p:set>
                                      <p:cBhvr>
                                        <p:cTn id="46" dur="1" fill="hold">
                                          <p:stCondLst>
                                            <p:cond delay="0"/>
                                          </p:stCondLst>
                                        </p:cTn>
                                        <p:tgtEl>
                                          <p:spTgt spid="126"/>
                                        </p:tgtEl>
                                        <p:attrNameLst>
                                          <p:attrName>style.visibility</p:attrName>
                                        </p:attrNameLst>
                                      </p:cBhvr>
                                      <p:to>
                                        <p:strVal val="visible"/>
                                      </p:to>
                                    </p:set>
                                    <p:anim calcmode="lin" valueType="num">
                                      <p:cBhvr additive="base">
                                        <p:cTn id="47" dur="500" fill="hold"/>
                                        <p:tgtEl>
                                          <p:spTgt spid="126"/>
                                        </p:tgtEl>
                                        <p:attrNameLst>
                                          <p:attrName>ppt_x</p:attrName>
                                        </p:attrNameLst>
                                      </p:cBhvr>
                                      <p:tavLst>
                                        <p:tav tm="0">
                                          <p:val>
                                            <p:strVal val="#ppt_x"/>
                                          </p:val>
                                        </p:tav>
                                        <p:tav tm="100000">
                                          <p:val>
                                            <p:strVal val="#ppt_x"/>
                                          </p:val>
                                        </p:tav>
                                      </p:tavLst>
                                    </p:anim>
                                    <p:anim calcmode="lin" valueType="num">
                                      <p:cBhvr additive="base">
                                        <p:cTn id="48" dur="500" fill="hold"/>
                                        <p:tgtEl>
                                          <p:spTgt spid="126"/>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1000"/>
                                  </p:stCondLst>
                                  <p:childTnLst>
                                    <p:set>
                                      <p:cBhvr>
                                        <p:cTn id="50" dur="1" fill="hold">
                                          <p:stCondLst>
                                            <p:cond delay="0"/>
                                          </p:stCondLst>
                                        </p:cTn>
                                        <p:tgtEl>
                                          <p:spTgt spid="144"/>
                                        </p:tgtEl>
                                        <p:attrNameLst>
                                          <p:attrName>style.visibility</p:attrName>
                                        </p:attrNameLst>
                                      </p:cBhvr>
                                      <p:to>
                                        <p:strVal val="visible"/>
                                      </p:to>
                                    </p:set>
                                    <p:anim calcmode="lin" valueType="num">
                                      <p:cBhvr additive="base">
                                        <p:cTn id="51" dur="500" fill="hold"/>
                                        <p:tgtEl>
                                          <p:spTgt spid="144"/>
                                        </p:tgtEl>
                                        <p:attrNameLst>
                                          <p:attrName>ppt_x</p:attrName>
                                        </p:attrNameLst>
                                      </p:cBhvr>
                                      <p:tavLst>
                                        <p:tav tm="0">
                                          <p:val>
                                            <p:strVal val="#ppt_x"/>
                                          </p:val>
                                        </p:tav>
                                        <p:tav tm="100000">
                                          <p:val>
                                            <p:strVal val="#ppt_x"/>
                                          </p:val>
                                        </p:tav>
                                      </p:tavLst>
                                    </p:anim>
                                    <p:anim calcmode="lin" valueType="num">
                                      <p:cBhvr additive="base">
                                        <p:cTn id="52" dur="500" fill="hold"/>
                                        <p:tgtEl>
                                          <p:spTgt spid="1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29" grpId="0"/>
      <p:bldP spid="30" grpId="0"/>
      <p:bldP spid="31"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panose="020B0604020202020204"/>
            </a:endParaRPr>
          </a:p>
        </p:txBody>
      </p:sp>
      <p:sp>
        <p:nvSpPr>
          <p:cNvPr id="2" name="Title 1"/>
          <p:cNvSpPr>
            <a:spLocks noGrp="1"/>
          </p:cNvSpPr>
          <p:nvPr>
            <p:ph type="title"/>
          </p:nvPr>
        </p:nvSpPr>
        <p:spPr>
          <a:xfrm>
            <a:off x="630936" y="411480"/>
            <a:ext cx="2700645" cy="4073652"/>
          </a:xfrm>
        </p:spPr>
        <p:txBody>
          <a:bodyPr vert="horz" lIns="91440" tIns="45720" rIns="91440" bIns="45720" rtlCol="0" anchor="ctr">
            <a:normAutofit/>
          </a:bodyPr>
          <a:lstStyle/>
          <a:p>
            <a:pPr algn="l">
              <a:lnSpc>
                <a:spcPct val="90000"/>
              </a:lnSpc>
              <a:spcBef>
                <a:spcPct val="0"/>
              </a:spcBef>
            </a:pPr>
            <a:r>
              <a:rPr lang="en-US" sz="4100" kern="1200" dirty="0">
                <a:latin typeface="Amatic SC" panose="00000500000000000000" pitchFamily="2" charset="-79"/>
                <a:ea typeface="+mj-ea"/>
                <a:cs typeface="Amatic SC" panose="00000500000000000000" pitchFamily="2" charset="-79"/>
              </a:rPr>
              <a:t>decomposition</a:t>
            </a:r>
          </a:p>
        </p:txBody>
      </p:sp>
      <p:sp>
        <p:nvSpPr>
          <p:cNvPr id="20" name="sketch line"/>
          <p:cNvSpPr>
            <a:spLocks noGrp="1" noRot="1" noChangeAspect="1" noMove="1" noResize="1" noEditPoints="1" noAdjustHandles="1" noChangeArrowheads="1" noChangeShapeType="1" noTextEdit="1"/>
          </p:cNvSpPr>
          <p:nvPr/>
        </p:nvSpPr>
        <p:spPr>
          <a:xfrm rot="5400000">
            <a:off x="1907987" y="2444036"/>
            <a:ext cx="3360420" cy="13716"/>
          </a:xfrm>
          <a:custGeom>
            <a:avLst/>
            <a:gdLst>
              <a:gd name="connsiteX0" fmla="*/ 0 w 3360420"/>
              <a:gd name="connsiteY0" fmla="*/ 0 h 13716"/>
              <a:gd name="connsiteX1" fmla="*/ 638480 w 3360420"/>
              <a:gd name="connsiteY1" fmla="*/ 0 h 13716"/>
              <a:gd name="connsiteX2" fmla="*/ 1310564 w 3360420"/>
              <a:gd name="connsiteY2" fmla="*/ 0 h 13716"/>
              <a:gd name="connsiteX3" fmla="*/ 2016252 w 3360420"/>
              <a:gd name="connsiteY3" fmla="*/ 0 h 13716"/>
              <a:gd name="connsiteX4" fmla="*/ 2721940 w 3360420"/>
              <a:gd name="connsiteY4" fmla="*/ 0 h 13716"/>
              <a:gd name="connsiteX5" fmla="*/ 3360420 w 3360420"/>
              <a:gd name="connsiteY5" fmla="*/ 0 h 13716"/>
              <a:gd name="connsiteX6" fmla="*/ 3360420 w 3360420"/>
              <a:gd name="connsiteY6" fmla="*/ 13716 h 13716"/>
              <a:gd name="connsiteX7" fmla="*/ 2621128 w 3360420"/>
              <a:gd name="connsiteY7" fmla="*/ 13716 h 13716"/>
              <a:gd name="connsiteX8" fmla="*/ 1881835 w 3360420"/>
              <a:gd name="connsiteY8" fmla="*/ 13716 h 13716"/>
              <a:gd name="connsiteX9" fmla="*/ 1209751 w 3360420"/>
              <a:gd name="connsiteY9" fmla="*/ 13716 h 13716"/>
              <a:gd name="connsiteX10" fmla="*/ 0 w 3360420"/>
              <a:gd name="connsiteY10" fmla="*/ 13716 h 13716"/>
              <a:gd name="connsiteX11" fmla="*/ 0 w 3360420"/>
              <a:gd name="connsiteY11" fmla="*/ 0 h 13716"/>
              <a:gd name="connsiteX0-1" fmla="*/ 0 w 3360420"/>
              <a:gd name="connsiteY0-2" fmla="*/ 0 h 13716"/>
              <a:gd name="connsiteX1-3" fmla="*/ 638480 w 3360420"/>
              <a:gd name="connsiteY1-4" fmla="*/ 0 h 13716"/>
              <a:gd name="connsiteX2-5" fmla="*/ 1209751 w 3360420"/>
              <a:gd name="connsiteY2-6" fmla="*/ 0 h 13716"/>
              <a:gd name="connsiteX3-7" fmla="*/ 1949044 w 3360420"/>
              <a:gd name="connsiteY3-8" fmla="*/ 0 h 13716"/>
              <a:gd name="connsiteX4-9" fmla="*/ 2587523 w 3360420"/>
              <a:gd name="connsiteY4-10" fmla="*/ 0 h 13716"/>
              <a:gd name="connsiteX5-11" fmla="*/ 3360420 w 3360420"/>
              <a:gd name="connsiteY5-12" fmla="*/ 0 h 13716"/>
              <a:gd name="connsiteX6-13" fmla="*/ 3360420 w 3360420"/>
              <a:gd name="connsiteY6-14" fmla="*/ 13716 h 13716"/>
              <a:gd name="connsiteX7-15" fmla="*/ 2688336 w 3360420"/>
              <a:gd name="connsiteY7-16" fmla="*/ 13716 h 13716"/>
              <a:gd name="connsiteX8-17" fmla="*/ 1949044 w 3360420"/>
              <a:gd name="connsiteY8-18" fmla="*/ 13716 h 13716"/>
              <a:gd name="connsiteX9-19" fmla="*/ 1377772 w 3360420"/>
              <a:gd name="connsiteY9-20" fmla="*/ 13716 h 13716"/>
              <a:gd name="connsiteX10-21" fmla="*/ 705688 w 3360420"/>
              <a:gd name="connsiteY10-22" fmla="*/ 13716 h 13716"/>
              <a:gd name="connsiteX11-23" fmla="*/ 0 w 3360420"/>
              <a:gd name="connsiteY11-24" fmla="*/ 13716 h 13716"/>
              <a:gd name="connsiteX12" fmla="*/ 0 w 3360420"/>
              <a:gd name="connsiteY12" fmla="*/ 0 h 13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 y="connsiteY12"/>
              </a:cxn>
            </a:cxnLst>
            <a:rect l="l" t="t" r="r" b="b"/>
            <a:pathLst>
              <a:path w="3360420" h="13716" fill="none" extrusionOk="0">
                <a:moveTo>
                  <a:pt x="0" y="0"/>
                </a:moveTo>
                <a:cubicBezTo>
                  <a:pt x="191406" y="10001"/>
                  <a:pt x="492041" y="-46237"/>
                  <a:pt x="638480" y="0"/>
                </a:cubicBezTo>
                <a:cubicBezTo>
                  <a:pt x="757906" y="33197"/>
                  <a:pt x="1156600" y="-41629"/>
                  <a:pt x="1310564" y="0"/>
                </a:cubicBezTo>
                <a:cubicBezTo>
                  <a:pt x="1379184" y="24203"/>
                  <a:pt x="1719005" y="-47956"/>
                  <a:pt x="2016252" y="0"/>
                </a:cubicBezTo>
                <a:cubicBezTo>
                  <a:pt x="2309065" y="7372"/>
                  <a:pt x="2409711" y="1344"/>
                  <a:pt x="2721940" y="0"/>
                </a:cubicBezTo>
                <a:cubicBezTo>
                  <a:pt x="2995269" y="34213"/>
                  <a:pt x="3156613" y="531"/>
                  <a:pt x="3360420" y="0"/>
                </a:cubicBezTo>
                <a:cubicBezTo>
                  <a:pt x="3359915" y="3577"/>
                  <a:pt x="3360235" y="9896"/>
                  <a:pt x="3360420" y="13716"/>
                </a:cubicBezTo>
                <a:cubicBezTo>
                  <a:pt x="3039840" y="-6995"/>
                  <a:pt x="2944234" y="11098"/>
                  <a:pt x="2621128" y="13716"/>
                </a:cubicBezTo>
                <a:cubicBezTo>
                  <a:pt x="2291334" y="35811"/>
                  <a:pt x="2154043" y="38867"/>
                  <a:pt x="1881835" y="13716"/>
                </a:cubicBezTo>
                <a:cubicBezTo>
                  <a:pt x="1588327" y="-7987"/>
                  <a:pt x="1439318" y="-9600"/>
                  <a:pt x="1209751" y="13716"/>
                </a:cubicBezTo>
                <a:cubicBezTo>
                  <a:pt x="977769" y="43531"/>
                  <a:pt x="301166" y="108207"/>
                  <a:pt x="0" y="13716"/>
                </a:cubicBezTo>
                <a:cubicBezTo>
                  <a:pt x="77" y="9528"/>
                  <a:pt x="-88" y="4529"/>
                  <a:pt x="0" y="0"/>
                </a:cubicBezTo>
                <a:close/>
              </a:path>
              <a:path w="3360420" h="13716" stroke="0" extrusionOk="0">
                <a:moveTo>
                  <a:pt x="0" y="0"/>
                </a:moveTo>
                <a:cubicBezTo>
                  <a:pt x="170421" y="-4407"/>
                  <a:pt x="491890" y="-50462"/>
                  <a:pt x="638480" y="0"/>
                </a:cubicBezTo>
                <a:cubicBezTo>
                  <a:pt x="792506" y="30971"/>
                  <a:pt x="1031707" y="-14677"/>
                  <a:pt x="1209751" y="0"/>
                </a:cubicBezTo>
                <a:cubicBezTo>
                  <a:pt x="1357076" y="52145"/>
                  <a:pt x="1723115" y="-4348"/>
                  <a:pt x="1949044" y="0"/>
                </a:cubicBezTo>
                <a:cubicBezTo>
                  <a:pt x="2192488" y="-34098"/>
                  <a:pt x="2339103" y="-31352"/>
                  <a:pt x="2587523" y="0"/>
                </a:cubicBezTo>
                <a:cubicBezTo>
                  <a:pt x="2818806" y="-7742"/>
                  <a:pt x="3217848" y="-30081"/>
                  <a:pt x="3360420" y="0"/>
                </a:cubicBezTo>
                <a:cubicBezTo>
                  <a:pt x="3359513" y="2997"/>
                  <a:pt x="3360180" y="8915"/>
                  <a:pt x="3360420" y="13716"/>
                </a:cubicBezTo>
                <a:cubicBezTo>
                  <a:pt x="3034345" y="-17354"/>
                  <a:pt x="2841928" y="47909"/>
                  <a:pt x="2688336" y="13716"/>
                </a:cubicBezTo>
                <a:cubicBezTo>
                  <a:pt x="2588685" y="8853"/>
                  <a:pt x="2270606" y="-39487"/>
                  <a:pt x="1949044" y="13716"/>
                </a:cubicBezTo>
                <a:cubicBezTo>
                  <a:pt x="1622278" y="37200"/>
                  <a:pt x="1629740" y="12517"/>
                  <a:pt x="1377772" y="13716"/>
                </a:cubicBezTo>
                <a:cubicBezTo>
                  <a:pt x="1148895" y="37407"/>
                  <a:pt x="976686" y="-12334"/>
                  <a:pt x="705688" y="13716"/>
                </a:cubicBezTo>
                <a:cubicBezTo>
                  <a:pt x="451150" y="60066"/>
                  <a:pt x="233487" y="-18420"/>
                  <a:pt x="0" y="13716"/>
                </a:cubicBezTo>
                <a:cubicBezTo>
                  <a:pt x="-131" y="10721"/>
                  <a:pt x="1210" y="5539"/>
                  <a:pt x="0" y="0"/>
                </a:cubicBezTo>
                <a:close/>
              </a:path>
              <a:path w="3360420" h="13716" fill="none" stroke="0" extrusionOk="0">
                <a:moveTo>
                  <a:pt x="0" y="0"/>
                </a:moveTo>
                <a:cubicBezTo>
                  <a:pt x="164693" y="20411"/>
                  <a:pt x="481374" y="-25570"/>
                  <a:pt x="638480" y="0"/>
                </a:cubicBezTo>
                <a:cubicBezTo>
                  <a:pt x="798995" y="30282"/>
                  <a:pt x="1140782" y="-27870"/>
                  <a:pt x="1310564" y="0"/>
                </a:cubicBezTo>
                <a:cubicBezTo>
                  <a:pt x="1415376" y="59022"/>
                  <a:pt x="1712923" y="34543"/>
                  <a:pt x="2016252" y="0"/>
                </a:cubicBezTo>
                <a:cubicBezTo>
                  <a:pt x="2299667" y="30754"/>
                  <a:pt x="2467976" y="-793"/>
                  <a:pt x="2721940" y="0"/>
                </a:cubicBezTo>
                <a:cubicBezTo>
                  <a:pt x="3014119" y="16113"/>
                  <a:pt x="3143946" y="-14907"/>
                  <a:pt x="3360420" y="0"/>
                </a:cubicBezTo>
                <a:cubicBezTo>
                  <a:pt x="3359485" y="2919"/>
                  <a:pt x="3359434" y="10491"/>
                  <a:pt x="3360420" y="13716"/>
                </a:cubicBezTo>
                <a:cubicBezTo>
                  <a:pt x="3046787" y="-23756"/>
                  <a:pt x="2956179" y="16001"/>
                  <a:pt x="2621128" y="13716"/>
                </a:cubicBezTo>
                <a:cubicBezTo>
                  <a:pt x="2297814" y="26084"/>
                  <a:pt x="2182001" y="28084"/>
                  <a:pt x="1881835" y="13716"/>
                </a:cubicBezTo>
                <a:cubicBezTo>
                  <a:pt x="1565437" y="-2872"/>
                  <a:pt x="1471458" y="8566"/>
                  <a:pt x="1209751" y="13716"/>
                </a:cubicBezTo>
                <a:cubicBezTo>
                  <a:pt x="973930" y="42996"/>
                  <a:pt x="321369" y="85738"/>
                  <a:pt x="0" y="13716"/>
                </a:cubicBezTo>
                <a:cubicBezTo>
                  <a:pt x="304" y="9505"/>
                  <a:pt x="1021" y="594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panose="020B0604020202020204"/>
            </a:endParaRPr>
          </a:p>
        </p:txBody>
      </p:sp>
      <p:sp>
        <p:nvSpPr>
          <p:cNvPr id="13" name="TextBox 12"/>
          <p:cNvSpPr txBox="1"/>
          <p:nvPr/>
        </p:nvSpPr>
        <p:spPr>
          <a:xfrm>
            <a:off x="3844813" y="414068"/>
            <a:ext cx="4668251" cy="4073652"/>
          </a:xfrm>
          <a:prstGeom prst="rect">
            <a:avLst/>
          </a:prstGeom>
        </p:spPr>
        <p:txBody>
          <a:bodyPr vert="horz" lIns="91440" tIns="45720" rIns="91440" bIns="45720" rtlCol="0" anchor="ctr">
            <a:normAutofit/>
          </a:bodyPr>
          <a:lstStyle/>
          <a:p>
            <a:pPr marL="0" marR="0" lvl="0" indent="-228600" algn="l" defTabSz="914400" rtl="0" eaLnBrk="1" fontAlgn="auto" latinLnBrk="0" hangingPunct="1">
              <a:lnSpc>
                <a:spcPct val="90000"/>
              </a:lnSpc>
              <a:spcBef>
                <a:spcPts val="0"/>
              </a:spcBef>
              <a:spcAft>
                <a:spcPts val="600"/>
              </a:spcAft>
              <a:buClr>
                <a:srgbClr val="000000"/>
              </a:buClr>
              <a:buSzTx/>
              <a:buFont typeface="Arial" panose="020B0604020202020204" pitchFamily="34" charset="0"/>
              <a:buChar char="•"/>
              <a:defRPr/>
            </a:pPr>
            <a:r>
              <a:rPr kumimoji="0" lang="en-US" sz="1500" b="0" i="0" u="none" strike="noStrike" kern="0" cap="none" spc="0" normalizeH="0" baseline="0" noProof="0" dirty="0">
                <a:ln>
                  <a:noFill/>
                </a:ln>
                <a:solidFill>
                  <a:srgbClr val="000000"/>
                </a:solidFill>
                <a:effectLst/>
                <a:uLnTx/>
                <a:uFillTx/>
                <a:latin typeface="Merriweather" panose="00000500000000000000" pitchFamily="2" charset="0"/>
                <a:cs typeface="Arial" panose="020B0604020202020204"/>
                <a:sym typeface="Arial" panose="020B0604020202020204"/>
              </a:rPr>
              <a:t>Đếm số lượng công việc có thể hoàn thành.</a:t>
            </a:r>
          </a:p>
          <a:p>
            <a:pPr marR="0" lvl="0" algn="l" defTabSz="914400" rtl="0" eaLnBrk="1" fontAlgn="auto" latinLnBrk="0" hangingPunct="1">
              <a:lnSpc>
                <a:spcPct val="90000"/>
              </a:lnSpc>
              <a:spcBef>
                <a:spcPts val="0"/>
              </a:spcBef>
              <a:spcAft>
                <a:spcPts val="600"/>
              </a:spcAft>
              <a:buClr>
                <a:srgbClr val="000000"/>
              </a:buClr>
              <a:buSzTx/>
              <a:defRPr/>
            </a:pPr>
            <a:endParaRPr kumimoji="0" lang="en-US" sz="1500" b="0" i="0" u="none" strike="noStrike" kern="0" cap="none" spc="0" normalizeH="0" baseline="0" noProof="0" dirty="0">
              <a:ln>
                <a:noFill/>
              </a:ln>
              <a:solidFill>
                <a:srgbClr val="000000"/>
              </a:solidFill>
              <a:effectLst/>
              <a:uLnTx/>
              <a:uFillTx/>
              <a:latin typeface="Merriweather" panose="00000500000000000000" pitchFamily="2" charset="0"/>
              <a:cs typeface="Arial" panose="020B0604020202020204"/>
              <a:sym typeface="Arial" panose="020B0604020202020204"/>
            </a:endParaRPr>
          </a:p>
          <a:p>
            <a:pPr marL="0" marR="0" lvl="0" indent="-228600" algn="l" defTabSz="914400" rtl="0" eaLnBrk="1" fontAlgn="auto" latinLnBrk="0" hangingPunct="1">
              <a:lnSpc>
                <a:spcPct val="90000"/>
              </a:lnSpc>
              <a:spcBef>
                <a:spcPts val="0"/>
              </a:spcBef>
              <a:spcAft>
                <a:spcPts val="600"/>
              </a:spcAft>
              <a:buClr>
                <a:srgbClr val="000000"/>
              </a:buClr>
              <a:buSzTx/>
              <a:buFont typeface="Arial" panose="020B0604020202020204" pitchFamily="34" charset="0"/>
              <a:buChar char="•"/>
              <a:defRPr/>
            </a:pPr>
            <a:r>
              <a:rPr lang="en-US" sz="1500" dirty="0">
                <a:latin typeface="Merriweather" panose="00000500000000000000" pitchFamily="2" charset="0"/>
              </a:rPr>
              <a:t>Sắp xếp mảng cấu trúc a[n] tăng dần theo thời gian bắt đầu của mỗi công việc.</a:t>
            </a:r>
          </a:p>
          <a:p>
            <a:pPr marL="0" marR="0" lvl="0" indent="-228600" algn="l" defTabSz="914400" rtl="0" eaLnBrk="1" fontAlgn="auto" latinLnBrk="0" hangingPunct="1">
              <a:lnSpc>
                <a:spcPct val="90000"/>
              </a:lnSpc>
              <a:spcBef>
                <a:spcPts val="0"/>
              </a:spcBef>
              <a:spcAft>
                <a:spcPts val="600"/>
              </a:spcAft>
              <a:buClr>
                <a:srgbClr val="000000"/>
              </a:buClr>
              <a:buSzTx/>
              <a:buFont typeface="Arial" panose="020B0604020202020204" pitchFamily="34" charset="0"/>
              <a:buChar char="•"/>
              <a:defRPr/>
            </a:pPr>
            <a:endParaRPr lang="en-US" sz="1500" dirty="0">
              <a:latin typeface="Merriweather" panose="00000500000000000000" pitchFamily="2" charset="0"/>
            </a:endParaRPr>
          </a:p>
          <a:p>
            <a:pPr marL="0" marR="0" lvl="0" indent="-228600" algn="l" defTabSz="914400" rtl="0" eaLnBrk="1" fontAlgn="auto" latinLnBrk="0" hangingPunct="1">
              <a:lnSpc>
                <a:spcPct val="90000"/>
              </a:lnSpc>
              <a:spcBef>
                <a:spcPts val="0"/>
              </a:spcBef>
              <a:spcAft>
                <a:spcPts val="600"/>
              </a:spcAft>
              <a:buClr>
                <a:srgbClr val="000000"/>
              </a:buClr>
              <a:buSzTx/>
              <a:buFont typeface="Arial" panose="020B0604020202020204" pitchFamily="34" charset="0"/>
              <a:buChar char="•"/>
              <a:defRPr/>
            </a:pPr>
            <a:r>
              <a:rPr lang="en-US" sz="1500" dirty="0">
                <a:latin typeface="Merriweather" panose="00000500000000000000" pitchFamily="2" charset="0"/>
              </a:rPr>
              <a:t>Duyệt từng phần tử của mảng cấu trúc a[n]</a:t>
            </a:r>
          </a:p>
          <a:p>
            <a:pPr marL="0" marR="0" lvl="0" indent="-228600" algn="l" defTabSz="914400" rtl="0" eaLnBrk="1" fontAlgn="auto" latinLnBrk="0" hangingPunct="1">
              <a:lnSpc>
                <a:spcPct val="90000"/>
              </a:lnSpc>
              <a:spcBef>
                <a:spcPts val="0"/>
              </a:spcBef>
              <a:spcAft>
                <a:spcPts val="600"/>
              </a:spcAft>
              <a:buClr>
                <a:srgbClr val="000000"/>
              </a:buClr>
              <a:buSzTx/>
              <a:buFont typeface="Arial" panose="020B0604020202020204" pitchFamily="34" charset="0"/>
              <a:buChar char="•"/>
              <a:defRPr/>
            </a:pPr>
            <a:endParaRPr kumimoji="0" lang="en-US" sz="1500" b="0" i="0" u="none" strike="noStrike" kern="0" cap="none" spc="0" normalizeH="0" baseline="0" noProof="0" dirty="0">
              <a:ln>
                <a:noFill/>
              </a:ln>
              <a:solidFill>
                <a:srgbClr val="000000"/>
              </a:solidFill>
              <a:effectLst/>
              <a:uLnTx/>
              <a:uFillTx/>
              <a:latin typeface="Merriweather" panose="00000500000000000000" pitchFamily="2" charset="0"/>
              <a:cs typeface="Arial" panose="020B0604020202020204"/>
              <a:sym typeface="Arial" panose="020B0604020202020204"/>
            </a:endParaRPr>
          </a:p>
          <a:p>
            <a:pPr marL="0" marR="0" lvl="0" indent="-228600" algn="l" defTabSz="914400" rtl="0" eaLnBrk="1" fontAlgn="auto" latinLnBrk="0" hangingPunct="1">
              <a:lnSpc>
                <a:spcPct val="90000"/>
              </a:lnSpc>
              <a:spcBef>
                <a:spcPts val="0"/>
              </a:spcBef>
              <a:spcAft>
                <a:spcPts val="600"/>
              </a:spcAft>
              <a:buClr>
                <a:srgbClr val="000000"/>
              </a:buClr>
              <a:buSzTx/>
              <a:buFont typeface="Arial" panose="020B0604020202020204" pitchFamily="34" charset="0"/>
              <a:buChar char="•"/>
              <a:defRPr/>
            </a:pPr>
            <a:r>
              <a:rPr lang="en-US" sz="1500" noProof="0" dirty="0">
                <a:latin typeface="Merriweather" panose="00000500000000000000" pitchFamily="2" charset="0"/>
              </a:rPr>
              <a:t>Lần lượt so sánh phần tử thứ i với các phần tử còn lại.</a:t>
            </a:r>
            <a:endParaRPr kumimoji="0" lang="en-US" sz="1500" b="0" i="0" u="none" strike="noStrike" kern="0" cap="none" spc="0" normalizeH="0" baseline="0" noProof="0" dirty="0">
              <a:ln>
                <a:noFill/>
              </a:ln>
              <a:solidFill>
                <a:srgbClr val="000000"/>
              </a:solidFill>
              <a:effectLst/>
              <a:uLnTx/>
              <a:uFillTx/>
              <a:latin typeface="Merriweather" panose="00000500000000000000" pitchFamily="2" charset="0"/>
              <a:cs typeface="Arial" panose="020B0604020202020204"/>
              <a:sym typeface="Arial" panose="020B0604020202020204"/>
            </a:endParaRPr>
          </a:p>
          <a:p>
            <a:pPr marL="0" marR="0" lvl="0" indent="0" algn="l" defTabSz="914400" rtl="0" eaLnBrk="1" fontAlgn="auto" latinLnBrk="0" hangingPunct="1">
              <a:lnSpc>
                <a:spcPct val="90000"/>
              </a:lnSpc>
              <a:spcBef>
                <a:spcPts val="0"/>
              </a:spcBef>
              <a:spcAft>
                <a:spcPts val="600"/>
              </a:spcAft>
              <a:buClr>
                <a:srgbClr val="000000"/>
              </a:buClr>
              <a:buSzTx/>
              <a:buFont typeface="Arial" panose="020B0604020202020204"/>
              <a:buNone/>
              <a:defRPr/>
            </a:pPr>
            <a:endParaRPr kumimoji="0" lang="en-US" sz="1500" b="0" i="0" u="none" strike="noStrike" kern="1200" cap="none" spc="0" normalizeH="0" baseline="0" noProof="0" dirty="0">
              <a:ln>
                <a:noFill/>
              </a:ln>
              <a:solidFill>
                <a:srgbClr val="2C3E50"/>
              </a:solidFill>
              <a:effectLst/>
              <a:uLnTx/>
              <a:uFillTx/>
              <a:latin typeface="Merriweather" panose="00000500000000000000" pitchFamily="2" charset="0"/>
              <a:ea typeface="+mn-ea"/>
              <a:cs typeface="Arial" panose="020B0604020202020204"/>
              <a:sym typeface="Arial" panose="020B0604020202020204"/>
            </a:endParaRPr>
          </a:p>
          <a:p>
            <a:pPr marL="0" marR="0" lvl="0" indent="-228600" algn="l" defTabSz="914400" rtl="0" eaLnBrk="1" fontAlgn="auto" latinLnBrk="0" hangingPunct="1">
              <a:lnSpc>
                <a:spcPct val="90000"/>
              </a:lnSpc>
              <a:spcBef>
                <a:spcPts val="0"/>
              </a:spcBef>
              <a:spcAft>
                <a:spcPts val="600"/>
              </a:spcAft>
              <a:buClr>
                <a:srgbClr val="000000"/>
              </a:buClr>
              <a:buSzTx/>
              <a:buFont typeface="Arial" panose="020B0604020202020204" pitchFamily="34" charset="0"/>
              <a:buChar char="•"/>
              <a:defRPr/>
            </a:pPr>
            <a:r>
              <a:rPr kumimoji="0" lang="en-US" sz="1500" b="0" i="0" u="none" strike="noStrike" kern="1200" cap="none" spc="0" normalizeH="0" baseline="0" noProof="0" dirty="0">
                <a:ln>
                  <a:noFill/>
                </a:ln>
                <a:solidFill>
                  <a:srgbClr val="2C3E50"/>
                </a:solidFill>
                <a:effectLst/>
                <a:uLnTx/>
                <a:uFillTx/>
                <a:latin typeface="Merriweather" panose="00000500000000000000" pitchFamily="2" charset="0"/>
                <a:ea typeface="+mn-ea"/>
                <a:cs typeface="Arial" panose="020B0604020202020204"/>
                <a:sym typeface="Arial" panose="020B0604020202020204"/>
              </a:rPr>
              <a:t>Chọn ra task có thời gian kết thúc sớm nhất (a[i].</a:t>
            </a:r>
            <a:r>
              <a:rPr kumimoji="0" lang="en-US" sz="1500" b="0" i="0" u="none" strike="noStrike" kern="1200" cap="none" spc="0" normalizeH="0" baseline="0" noProof="0" dirty="0" err="1">
                <a:ln>
                  <a:noFill/>
                </a:ln>
                <a:solidFill>
                  <a:srgbClr val="2C3E50"/>
                </a:solidFill>
                <a:effectLst/>
                <a:uLnTx/>
                <a:uFillTx/>
                <a:latin typeface="Merriweather" panose="00000500000000000000" pitchFamily="2" charset="0"/>
                <a:ea typeface="+mn-ea"/>
                <a:cs typeface="Arial" panose="020B0604020202020204"/>
                <a:sym typeface="Arial" panose="020B0604020202020204"/>
              </a:rPr>
              <a:t>end</a:t>
            </a:r>
            <a:r>
              <a:rPr kumimoji="0" lang="en-US" sz="1500" b="0" i="0" u="none" strike="noStrike" kern="1200" cap="none" spc="0" normalizeH="0" baseline="-25000" noProof="0" dirty="0" err="1">
                <a:ln>
                  <a:noFill/>
                </a:ln>
                <a:solidFill>
                  <a:srgbClr val="2C3E50"/>
                </a:solidFill>
                <a:effectLst/>
                <a:uLnTx/>
                <a:uFillTx/>
                <a:latin typeface="Merriweather" panose="00000500000000000000" pitchFamily="2" charset="0"/>
                <a:ea typeface="+mn-ea"/>
                <a:cs typeface="Arial" panose="020B0604020202020204"/>
                <a:sym typeface="Arial" panose="020B0604020202020204"/>
              </a:rPr>
              <a:t>min</a:t>
            </a:r>
            <a:r>
              <a:rPr kumimoji="0" lang="en-US" sz="1500" b="0" i="0" u="none" strike="noStrike" kern="1200" cap="none" spc="0" normalizeH="0" baseline="0" noProof="0" dirty="0">
                <a:ln>
                  <a:noFill/>
                </a:ln>
                <a:solidFill>
                  <a:srgbClr val="2C3E50"/>
                </a:solidFill>
                <a:effectLst/>
                <a:uLnTx/>
                <a:uFillTx/>
                <a:latin typeface="Merriweather" panose="00000500000000000000" pitchFamily="2" charset="0"/>
                <a:ea typeface="+mn-ea"/>
                <a:cs typeface="Arial" panose="020B0604020202020204"/>
                <a:sym typeface="Arial" panose="020B0604020202020204"/>
              </a:rPr>
              <a:t>) và đảm bảo thời gian bắt đầu của nó muộn hơn thời gian kết thúc của các task được chọn trước đó (a[i].start &gt; a[i-1].end). Riêng với task đầu tiên ta chỉ cần chọn ra task kết thúc sớm nhất.</a:t>
            </a:r>
          </a:p>
        </p:txBody>
      </p:sp>
      <p:sp>
        <p:nvSpPr>
          <p:cNvPr id="5" name="Slide Number Placeholder 4"/>
          <p:cNvSpPr>
            <a:spLocks noGrp="1"/>
          </p:cNvSpPr>
          <p:nvPr>
            <p:ph type="sldNum" idx="12"/>
          </p:nvPr>
        </p:nvSpPr>
        <p:spPr>
          <a:xfrm>
            <a:off x="6457950" y="4767262"/>
            <a:ext cx="2057400" cy="273844"/>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
                <a:srgbClr val="000000"/>
              </a:buClr>
              <a:buSzTx/>
              <a:buFont typeface="Arial" panose="020B0604020202020204"/>
              <a:buNone/>
              <a:defRPr/>
            </a:pPr>
            <a:fld id="{00000000-1234-1234-1234-123412341234}" type="slidenum">
              <a:rPr kumimoji="0" lang="en-US" sz="700" b="0" i="0" u="none" strike="noStrike" kern="1200" cap="none" spc="0" normalizeH="0" baseline="0" noProof="0">
                <a:ln>
                  <a:noFill/>
                </a:ln>
                <a:solidFill>
                  <a:srgbClr val="2C3E50">
                    <a:tint val="75000"/>
                  </a:srgbClr>
                </a:solidFill>
                <a:effectLst/>
                <a:uLnTx/>
                <a:uFillTx/>
                <a:latin typeface="Arial" panose="020B0604020202020204"/>
                <a:ea typeface="+mn-ea"/>
                <a:cs typeface="Amatic SC" panose="00000500000000000000"/>
                <a:sym typeface="Amatic SC" panose="00000500000000000000"/>
              </a:rPr>
              <a:t>23</a:t>
            </a:fld>
            <a:endParaRPr kumimoji="0" lang="en-US" sz="700" b="0" i="0" u="none" strike="noStrike" kern="1200" cap="none" spc="0" normalizeH="0" baseline="0" noProof="0">
              <a:ln>
                <a:noFill/>
              </a:ln>
              <a:solidFill>
                <a:srgbClr val="2C3E50">
                  <a:tint val="75000"/>
                </a:srgbClr>
              </a:solidFill>
              <a:effectLst/>
              <a:uLnTx/>
              <a:uFillTx/>
              <a:latin typeface="Arial" panose="020B0604020202020204"/>
              <a:ea typeface="+mn-ea"/>
              <a:cs typeface="Amatic SC" panose="00000500000000000000"/>
              <a:sym typeface="Amatic SC" panose="00000500000000000000"/>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1028128"/>
            <a:ext cx="5170932" cy="556070"/>
          </a:xfrm>
        </p:spPr>
        <p:txBody>
          <a:bodyPr vert="horz" lIns="91440" tIns="45720" rIns="91440" bIns="45720" rtlCol="0" anchor="b">
            <a:normAutofit/>
          </a:bodyPr>
          <a:lstStyle/>
          <a:p>
            <a:pPr algn="l">
              <a:lnSpc>
                <a:spcPct val="90000"/>
              </a:lnSpc>
              <a:spcBef>
                <a:spcPct val="0"/>
              </a:spcBef>
            </a:pPr>
            <a:r>
              <a:rPr lang="en-US" sz="2900" kern="1200" dirty="0" err="1">
                <a:latin typeface="Amatic SC" panose="00000500000000000000" pitchFamily="2" charset="-79"/>
                <a:ea typeface="+mj-ea"/>
                <a:cs typeface="Amatic SC" panose="00000500000000000000" pitchFamily="2" charset="-79"/>
              </a:rPr>
              <a:t>Bài</a:t>
            </a:r>
            <a:r>
              <a:rPr lang="en-US" sz="2900" kern="1200" dirty="0">
                <a:latin typeface="Amatic SC" panose="00000500000000000000" pitchFamily="2" charset="-79"/>
                <a:ea typeface="+mj-ea"/>
                <a:cs typeface="Amatic SC" panose="00000500000000000000" pitchFamily="2" charset="-79"/>
              </a:rPr>
              <a:t> </a:t>
            </a:r>
            <a:r>
              <a:rPr lang="en-US" sz="2900" kern="1200" dirty="0" err="1">
                <a:latin typeface="Amatic SC" panose="00000500000000000000" pitchFamily="2" charset="-79"/>
                <a:ea typeface="+mj-ea"/>
                <a:cs typeface="Amatic SC" panose="00000500000000000000" pitchFamily="2" charset="-79"/>
              </a:rPr>
              <a:t>toán</a:t>
            </a:r>
            <a:r>
              <a:rPr lang="en-US" sz="2900" kern="1200" dirty="0">
                <a:latin typeface="Amatic SC" panose="00000500000000000000" pitchFamily="2" charset="-79"/>
                <a:ea typeface="+mj-ea"/>
                <a:cs typeface="Amatic SC" panose="00000500000000000000" pitchFamily="2" charset="-79"/>
              </a:rPr>
              <a:t> </a:t>
            </a:r>
            <a:r>
              <a:rPr lang="en-US" sz="2900" kern="1200" dirty="0" err="1">
                <a:latin typeface="Amatic SC" panose="00000500000000000000" pitchFamily="2" charset="-79"/>
                <a:ea typeface="+mj-ea"/>
                <a:cs typeface="Amatic SC" panose="00000500000000000000" pitchFamily="2" charset="-79"/>
              </a:rPr>
              <a:t>thu</a:t>
            </a:r>
            <a:r>
              <a:rPr lang="en-US" sz="2900" kern="1200" dirty="0">
                <a:latin typeface="Amatic SC" panose="00000500000000000000" pitchFamily="2" charset="-79"/>
                <a:ea typeface="+mj-ea"/>
                <a:cs typeface="Amatic SC" panose="00000500000000000000" pitchFamily="2" charset="-79"/>
              </a:rPr>
              <a:t> </a:t>
            </a:r>
            <a:r>
              <a:rPr lang="en-US" sz="2900" kern="1200" dirty="0" err="1">
                <a:latin typeface="Amatic SC" panose="00000500000000000000" pitchFamily="2" charset="-79"/>
                <a:ea typeface="+mj-ea"/>
                <a:cs typeface="Amatic SC" panose="00000500000000000000" pitchFamily="2" charset="-79"/>
              </a:rPr>
              <a:t>ngân</a:t>
            </a:r>
            <a:endParaRPr lang="en-US" sz="2900" kern="1200" dirty="0">
              <a:latin typeface="Amatic SC" panose="00000500000000000000" pitchFamily="2" charset="-79"/>
              <a:ea typeface="+mj-ea"/>
              <a:cs typeface="Amatic SC" panose="00000500000000000000" pitchFamily="2" charset="-79"/>
            </a:endParaRPr>
          </a:p>
        </p:txBody>
      </p:sp>
      <p:sp>
        <p:nvSpPr>
          <p:cNvPr id="16" name="sketch line"/>
          <p:cNvSpPr>
            <a:spLocks noGrp="1" noRot="1" noChangeAspect="1" noMove="1" noResize="1" noEditPoints="1" noAdjustHandles="1" noChangeArrowheads="1" noChangeShapeType="1" noTextEdit="1"/>
          </p:cNvSpPr>
          <p:nvPr/>
        </p:nvSpPr>
        <p:spPr>
          <a:xfrm>
            <a:off x="569214" y="1796796"/>
            <a:ext cx="3182691" cy="13716"/>
          </a:xfrm>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 name="connsiteX0-1" fmla="*/ 0 w 3182691"/>
              <a:gd name="connsiteY0-2" fmla="*/ 0 h 13716"/>
              <a:gd name="connsiteX1-3" fmla="*/ 572884 w 3182691"/>
              <a:gd name="connsiteY1-4" fmla="*/ 0 h 13716"/>
              <a:gd name="connsiteX2-5" fmla="*/ 1113942 w 3182691"/>
              <a:gd name="connsiteY2-6" fmla="*/ 0 h 13716"/>
              <a:gd name="connsiteX3-7" fmla="*/ 1686826 w 3182691"/>
              <a:gd name="connsiteY3-8" fmla="*/ 0 h 13716"/>
              <a:gd name="connsiteX4-9" fmla="*/ 2323364 w 3182691"/>
              <a:gd name="connsiteY4-10" fmla="*/ 0 h 13716"/>
              <a:gd name="connsiteX5-11" fmla="*/ 3182691 w 3182691"/>
              <a:gd name="connsiteY5-12" fmla="*/ 0 h 13716"/>
              <a:gd name="connsiteX6-13" fmla="*/ 3182691 w 3182691"/>
              <a:gd name="connsiteY6-14" fmla="*/ 13716 h 13716"/>
              <a:gd name="connsiteX7-15" fmla="*/ 2546153 w 3182691"/>
              <a:gd name="connsiteY7-16" fmla="*/ 13716 h 13716"/>
              <a:gd name="connsiteX8-17" fmla="*/ 1845961 w 3182691"/>
              <a:gd name="connsiteY8-18" fmla="*/ 13716 h 13716"/>
              <a:gd name="connsiteX9-19" fmla="*/ 1304903 w 3182691"/>
              <a:gd name="connsiteY9-20" fmla="*/ 13716 h 13716"/>
              <a:gd name="connsiteX10-21" fmla="*/ 604711 w 3182691"/>
              <a:gd name="connsiteY10-22" fmla="*/ 13716 h 13716"/>
              <a:gd name="connsiteX11-23" fmla="*/ 0 w 3182691"/>
              <a:gd name="connsiteY11-24" fmla="*/ 13716 h 13716"/>
              <a:gd name="connsiteX12-25" fmla="*/ 0 w 3182691"/>
              <a:gd name="connsiteY12-26" fmla="*/ 0 h 13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3182691" h="13716" fill="none" extrusionOk="0">
                <a:moveTo>
                  <a:pt x="0" y="0"/>
                </a:moveTo>
                <a:cubicBezTo>
                  <a:pt x="225870" y="33585"/>
                  <a:pt x="418138" y="17639"/>
                  <a:pt x="636538" y="0"/>
                </a:cubicBezTo>
                <a:cubicBezTo>
                  <a:pt x="866402" y="-9774"/>
                  <a:pt x="1016900" y="-17532"/>
                  <a:pt x="1273076" y="0"/>
                </a:cubicBezTo>
                <a:cubicBezTo>
                  <a:pt x="1519343" y="-34410"/>
                  <a:pt x="1705438" y="-53754"/>
                  <a:pt x="1909615" y="0"/>
                </a:cubicBezTo>
                <a:cubicBezTo>
                  <a:pt x="2120433" y="2855"/>
                  <a:pt x="2209200" y="-17463"/>
                  <a:pt x="2482499" y="0"/>
                </a:cubicBezTo>
                <a:cubicBezTo>
                  <a:pt x="2733571" y="54170"/>
                  <a:pt x="2997997" y="-48885"/>
                  <a:pt x="3182691" y="0"/>
                </a:cubicBezTo>
                <a:cubicBezTo>
                  <a:pt x="3182669" y="4238"/>
                  <a:pt x="3183053" y="9645"/>
                  <a:pt x="3182691" y="13716"/>
                </a:cubicBezTo>
                <a:cubicBezTo>
                  <a:pt x="2941063" y="-1403"/>
                  <a:pt x="2872422" y="11622"/>
                  <a:pt x="2609807" y="13716"/>
                </a:cubicBezTo>
                <a:cubicBezTo>
                  <a:pt x="2341801" y="5460"/>
                  <a:pt x="2328606" y="24260"/>
                  <a:pt x="2068749" y="13716"/>
                </a:cubicBezTo>
                <a:cubicBezTo>
                  <a:pt x="1813820" y="-3451"/>
                  <a:pt x="1714804" y="33033"/>
                  <a:pt x="1432211" y="13716"/>
                </a:cubicBezTo>
                <a:cubicBezTo>
                  <a:pt x="1164810" y="-31578"/>
                  <a:pt x="993140" y="23003"/>
                  <a:pt x="859327" y="13716"/>
                </a:cubicBezTo>
                <a:cubicBezTo>
                  <a:pt x="750703" y="-29546"/>
                  <a:pt x="236193" y="34159"/>
                  <a:pt x="0" y="13716"/>
                </a:cubicBezTo>
                <a:cubicBezTo>
                  <a:pt x="-950" y="8514"/>
                  <a:pt x="-119" y="3449"/>
                  <a:pt x="0" y="0"/>
                </a:cubicBezTo>
                <a:close/>
              </a:path>
              <a:path w="3182691" h="13716" stroke="0" extrusionOk="0">
                <a:moveTo>
                  <a:pt x="0" y="0"/>
                </a:moveTo>
                <a:cubicBezTo>
                  <a:pt x="243084" y="-23531"/>
                  <a:pt x="399010" y="-30989"/>
                  <a:pt x="572884" y="0"/>
                </a:cubicBezTo>
                <a:cubicBezTo>
                  <a:pt x="745196" y="46048"/>
                  <a:pt x="956262" y="22379"/>
                  <a:pt x="1113942" y="0"/>
                </a:cubicBezTo>
                <a:cubicBezTo>
                  <a:pt x="1345494" y="6575"/>
                  <a:pt x="1537971" y="57434"/>
                  <a:pt x="1686826" y="0"/>
                </a:cubicBezTo>
                <a:cubicBezTo>
                  <a:pt x="1847487" y="-5870"/>
                  <a:pt x="2194651" y="-1232"/>
                  <a:pt x="2323364" y="0"/>
                </a:cubicBezTo>
                <a:cubicBezTo>
                  <a:pt x="2488731" y="36406"/>
                  <a:pt x="2902092" y="-40336"/>
                  <a:pt x="3182691" y="0"/>
                </a:cubicBezTo>
                <a:cubicBezTo>
                  <a:pt x="3181910" y="5403"/>
                  <a:pt x="3181850" y="9705"/>
                  <a:pt x="3182691" y="13716"/>
                </a:cubicBezTo>
                <a:cubicBezTo>
                  <a:pt x="3012562" y="-42392"/>
                  <a:pt x="2765408" y="31046"/>
                  <a:pt x="2546153" y="13716"/>
                </a:cubicBezTo>
                <a:cubicBezTo>
                  <a:pt x="2331952" y="9306"/>
                  <a:pt x="2142129" y="15233"/>
                  <a:pt x="1845961" y="13716"/>
                </a:cubicBezTo>
                <a:cubicBezTo>
                  <a:pt x="1537526" y="27422"/>
                  <a:pt x="1468653" y="-10747"/>
                  <a:pt x="1304903" y="13716"/>
                </a:cubicBezTo>
                <a:cubicBezTo>
                  <a:pt x="1191987" y="21566"/>
                  <a:pt x="927061" y="10054"/>
                  <a:pt x="604711" y="13716"/>
                </a:cubicBezTo>
                <a:cubicBezTo>
                  <a:pt x="273947" y="41005"/>
                  <a:pt x="111622" y="-29126"/>
                  <a:pt x="0" y="13716"/>
                </a:cubicBezTo>
                <a:cubicBezTo>
                  <a:pt x="242" y="7496"/>
                  <a:pt x="776" y="5947"/>
                  <a:pt x="0" y="0"/>
                </a:cubicBezTo>
                <a:close/>
              </a:path>
              <a:path w="3182691" h="13716" fill="none" stroke="0" extrusionOk="0">
                <a:moveTo>
                  <a:pt x="0" y="0"/>
                </a:moveTo>
                <a:cubicBezTo>
                  <a:pt x="245832" y="29445"/>
                  <a:pt x="388924" y="-28919"/>
                  <a:pt x="636538" y="0"/>
                </a:cubicBezTo>
                <a:cubicBezTo>
                  <a:pt x="838014" y="3247"/>
                  <a:pt x="1005059" y="8075"/>
                  <a:pt x="1273076" y="0"/>
                </a:cubicBezTo>
                <a:cubicBezTo>
                  <a:pt x="1555121" y="-15110"/>
                  <a:pt x="1674116" y="-4878"/>
                  <a:pt x="1909615" y="0"/>
                </a:cubicBezTo>
                <a:cubicBezTo>
                  <a:pt x="2127874" y="21642"/>
                  <a:pt x="2229467" y="-10228"/>
                  <a:pt x="2482499" y="0"/>
                </a:cubicBezTo>
                <a:cubicBezTo>
                  <a:pt x="2772379" y="28915"/>
                  <a:pt x="3003217" y="-43687"/>
                  <a:pt x="3182691" y="0"/>
                </a:cubicBezTo>
                <a:cubicBezTo>
                  <a:pt x="3182795" y="3768"/>
                  <a:pt x="3182801" y="10153"/>
                  <a:pt x="3182691" y="13716"/>
                </a:cubicBezTo>
                <a:cubicBezTo>
                  <a:pt x="2948637" y="12517"/>
                  <a:pt x="2873728" y="17755"/>
                  <a:pt x="2609807" y="13716"/>
                </a:cubicBezTo>
                <a:cubicBezTo>
                  <a:pt x="2342839" y="7298"/>
                  <a:pt x="2331621" y="25963"/>
                  <a:pt x="2068749" y="13716"/>
                </a:cubicBezTo>
                <a:cubicBezTo>
                  <a:pt x="1813814" y="-11924"/>
                  <a:pt x="1700576" y="32167"/>
                  <a:pt x="1432211" y="13716"/>
                </a:cubicBezTo>
                <a:cubicBezTo>
                  <a:pt x="1148444" y="-31625"/>
                  <a:pt x="987622" y="-2169"/>
                  <a:pt x="859327" y="13716"/>
                </a:cubicBezTo>
                <a:cubicBezTo>
                  <a:pt x="743387" y="32850"/>
                  <a:pt x="194182" y="14217"/>
                  <a:pt x="0" y="13716"/>
                </a:cubicBezTo>
                <a:cubicBezTo>
                  <a:pt x="84" y="8233"/>
                  <a:pt x="-347" y="3186"/>
                  <a:pt x="0" y="0"/>
                </a:cubicBezTo>
                <a:close/>
              </a:path>
            </a:pathLst>
          </a:custGeom>
          <a:solidFill>
            <a:schemeClr val="accent2"/>
          </a:solidFill>
          <a:ln w="41275"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3436;p36"/>
          <p:cNvSpPr txBox="1">
            <a:spLocks noGrp="1"/>
          </p:cNvSpPr>
          <p:nvPr/>
        </p:nvSpPr>
        <p:spPr>
          <a:xfrm>
            <a:off x="480060" y="2029968"/>
            <a:ext cx="3441859" cy="2612898"/>
          </a:xfrm>
          <a:prstGeom prst="rect">
            <a:avLst/>
          </a:prstGeom>
        </p:spPr>
        <p:txBody>
          <a:bodyPr vert="horz" lIns="91440" tIns="45720" rIns="91440" bIns="45720" rtlCol="0"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434343"/>
              </a:buClr>
              <a:buSzPts val="1200"/>
              <a:buFont typeface="Livvic"/>
              <a:buAutoNum type="arabicPeriod"/>
              <a:defRPr sz="1200" b="0" i="0" u="none" strike="noStrike" cap="none">
                <a:solidFill>
                  <a:schemeClr val="dk2"/>
                </a:solidFill>
                <a:latin typeface="Source Sans Pro" panose="020B0503030403020204"/>
                <a:ea typeface="Source Sans Pro" panose="020B0503030403020204"/>
                <a:cs typeface="Source Sans Pro" panose="020B0503030403020204"/>
                <a:sym typeface="Source Sans Pro" panose="020B0503030403020204"/>
              </a:defRPr>
            </a:lvl1pPr>
            <a:lvl2pPr marL="914400" marR="0" lvl="1" indent="-304800" algn="l" rtl="0">
              <a:lnSpc>
                <a:spcPct val="115000"/>
              </a:lnSpc>
              <a:spcBef>
                <a:spcPts val="1600"/>
              </a:spcBef>
              <a:spcAft>
                <a:spcPts val="0"/>
              </a:spcAft>
              <a:buClr>
                <a:srgbClr val="434343"/>
              </a:buClr>
              <a:buSzPts val="1200"/>
              <a:buFont typeface="Roboto Condensed Light" panose="02000000000000000000"/>
              <a:buAutoNum type="alphaLcPeriod"/>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2pPr>
            <a:lvl3pPr marL="1371600" marR="0" lvl="2" indent="-304800" algn="l" rtl="0">
              <a:lnSpc>
                <a:spcPct val="115000"/>
              </a:lnSpc>
              <a:spcBef>
                <a:spcPts val="1600"/>
              </a:spcBef>
              <a:spcAft>
                <a:spcPts val="0"/>
              </a:spcAft>
              <a:buClr>
                <a:srgbClr val="434343"/>
              </a:buClr>
              <a:buSzPts val="1200"/>
              <a:buFont typeface="Roboto Condensed Light" panose="02000000000000000000"/>
              <a:buAutoNum type="romanLcPeriod"/>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3pPr>
            <a:lvl4pPr marL="1828800" marR="0" lvl="3" indent="-304800" algn="l" rtl="0">
              <a:lnSpc>
                <a:spcPct val="115000"/>
              </a:lnSpc>
              <a:spcBef>
                <a:spcPts val="1600"/>
              </a:spcBef>
              <a:spcAft>
                <a:spcPts val="0"/>
              </a:spcAft>
              <a:buClr>
                <a:srgbClr val="434343"/>
              </a:buClr>
              <a:buSzPts val="1200"/>
              <a:buFont typeface="Roboto Condensed Light" panose="02000000000000000000"/>
              <a:buAutoNum type="arabicPeriod"/>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4pPr>
            <a:lvl5pPr marL="2286000" marR="0" lvl="4" indent="-304800" algn="l" rtl="0">
              <a:lnSpc>
                <a:spcPct val="115000"/>
              </a:lnSpc>
              <a:spcBef>
                <a:spcPts val="1600"/>
              </a:spcBef>
              <a:spcAft>
                <a:spcPts val="0"/>
              </a:spcAft>
              <a:buClr>
                <a:srgbClr val="434343"/>
              </a:buClr>
              <a:buSzPts val="1200"/>
              <a:buFont typeface="Roboto Condensed Light" panose="02000000000000000000"/>
              <a:buAutoNum type="alphaLcPeriod"/>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5pPr>
            <a:lvl6pPr marL="2743200" marR="0" lvl="5" indent="-304800" algn="l" rtl="0">
              <a:lnSpc>
                <a:spcPct val="115000"/>
              </a:lnSpc>
              <a:spcBef>
                <a:spcPts val="1600"/>
              </a:spcBef>
              <a:spcAft>
                <a:spcPts val="0"/>
              </a:spcAft>
              <a:buClr>
                <a:srgbClr val="434343"/>
              </a:buClr>
              <a:buSzPts val="1200"/>
              <a:buFont typeface="Roboto Condensed Light" panose="02000000000000000000"/>
              <a:buAutoNum type="romanLcPeriod"/>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6pPr>
            <a:lvl7pPr marL="3200400" marR="0" lvl="6" indent="-304800" algn="l" rtl="0">
              <a:lnSpc>
                <a:spcPct val="115000"/>
              </a:lnSpc>
              <a:spcBef>
                <a:spcPts val="1600"/>
              </a:spcBef>
              <a:spcAft>
                <a:spcPts val="0"/>
              </a:spcAft>
              <a:buClr>
                <a:srgbClr val="434343"/>
              </a:buClr>
              <a:buSzPts val="1200"/>
              <a:buFont typeface="Roboto Condensed Light" panose="02000000000000000000"/>
              <a:buAutoNum type="arabicPeriod"/>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7pPr>
            <a:lvl8pPr marL="3657600" marR="0" lvl="7" indent="-304800" algn="l" rtl="0">
              <a:lnSpc>
                <a:spcPct val="115000"/>
              </a:lnSpc>
              <a:spcBef>
                <a:spcPts val="1600"/>
              </a:spcBef>
              <a:spcAft>
                <a:spcPts val="0"/>
              </a:spcAft>
              <a:buClr>
                <a:srgbClr val="434343"/>
              </a:buClr>
              <a:buSzPts val="1200"/>
              <a:buFont typeface="Roboto Condensed Light" panose="02000000000000000000"/>
              <a:buAutoNum type="alphaLcPeriod"/>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8pPr>
            <a:lvl9pPr marL="4114800" marR="0" lvl="8" indent="-304800" algn="l" rtl="0">
              <a:lnSpc>
                <a:spcPct val="115000"/>
              </a:lnSpc>
              <a:spcBef>
                <a:spcPts val="1600"/>
              </a:spcBef>
              <a:spcAft>
                <a:spcPts val="1600"/>
              </a:spcAft>
              <a:buClr>
                <a:srgbClr val="434343"/>
              </a:buClr>
              <a:buSzPts val="1200"/>
              <a:buFont typeface="Roboto Condensed Light" panose="02000000000000000000"/>
              <a:buAutoNum type="romanLcPeriod"/>
              <a:defRPr sz="1400" b="0" i="0" u="none" strike="noStrike" cap="none">
                <a:solidFill>
                  <a:schemeClr val="dk2"/>
                </a:solidFill>
                <a:latin typeface="Poppins" panose="00000500000000000000"/>
                <a:ea typeface="Poppins" panose="00000500000000000000"/>
                <a:cs typeface="Poppins" panose="00000500000000000000"/>
                <a:sym typeface="Poppins" panose="00000500000000000000"/>
              </a:defRPr>
            </a:lvl9pPr>
          </a:lstStyle>
          <a:p>
            <a:pPr marL="0" lvl="0" indent="-228600">
              <a:lnSpc>
                <a:spcPct val="90000"/>
              </a:lnSpc>
              <a:spcBef>
                <a:spcPts val="0"/>
              </a:spcBef>
              <a:spcAft>
                <a:spcPts val="0"/>
              </a:spcAft>
              <a:buClr>
                <a:schemeClr val="dk1"/>
              </a:buClr>
              <a:buSzPts val="1100"/>
              <a:buFont typeface="Arial" panose="020B0604020202020204" pitchFamily="34" charset="0"/>
              <a:buChar char="•"/>
            </a:pPr>
            <a:r>
              <a:rPr lang="en-US" sz="1700" kern="1200" dirty="0" err="1">
                <a:solidFill>
                  <a:schemeClr val="tx1"/>
                </a:solidFill>
                <a:latin typeface="+mn-lt"/>
                <a:ea typeface="+mn-ea"/>
                <a:cs typeface="+mn-cs"/>
              </a:rPr>
              <a:t>Bạn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là</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thu</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ngân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của</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một</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siêu</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thị</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và</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bạn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phải</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thối</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tiền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thừa</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lại</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cho</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khách</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Tuy</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nhiên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bạn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không</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những</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phải</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đưa</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lại</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đủ</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số</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tiền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mà</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số</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lượng</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tờ</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tiền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bạn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sử</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dụng</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phải</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là</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ít</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nhất</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Giả</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sử</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bạn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cần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đưa</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lại</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cho</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khách</a:t>
            </a:r>
            <a:r>
              <a:rPr lang="en-US" sz="1700" kern="1200" dirty="0">
                <a:solidFill>
                  <a:schemeClr val="tx1"/>
                </a:solidFill>
                <a:latin typeface="+mn-lt"/>
                <a:ea typeface="+mn-ea"/>
                <a:cs typeface="+mn-cs"/>
              </a:rPr>
              <a:t> 15000 </a:t>
            </a:r>
            <a:r>
              <a:rPr lang="en-US" sz="1700" kern="1200" dirty="0" err="1">
                <a:solidFill>
                  <a:schemeClr val="tx1"/>
                </a:solidFill>
                <a:latin typeface="+mn-lt"/>
                <a:ea typeface="+mn-ea"/>
                <a:cs typeface="+mn-cs"/>
              </a:rPr>
              <a:t>và</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bạn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hiện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có</a:t>
            </a:r>
            <a:r>
              <a:rPr lang="en-US" sz="1700" kern="1200" dirty="0">
                <a:solidFill>
                  <a:schemeClr val="tx1"/>
                </a:solidFill>
                <a:latin typeface="+mn-lt"/>
                <a:ea typeface="+mn-ea"/>
                <a:cs typeface="+mn-cs"/>
              </a:rPr>
              <a:t> 3 </a:t>
            </a:r>
            <a:r>
              <a:rPr lang="en-US" sz="1700" kern="1200" dirty="0" err="1">
                <a:solidFill>
                  <a:schemeClr val="tx1"/>
                </a:solidFill>
                <a:latin typeface="+mn-lt"/>
                <a:ea typeface="+mn-ea"/>
                <a:cs typeface="+mn-cs"/>
              </a:rPr>
              <a:t>mệnh</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giá</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tiền</a:t>
            </a:r>
            <a:r>
              <a:rPr lang="en-US" sz="1700" kern="1200" dirty="0">
                <a:solidFill>
                  <a:schemeClr val="tx1"/>
                </a:solidFill>
                <a:latin typeface="+mn-lt"/>
                <a:ea typeface="+mn-ea"/>
                <a:cs typeface="+mn-cs"/>
              </a:rPr>
              <a:t> </a:t>
            </a:r>
            <a:r>
              <a:rPr lang="en-US" sz="1700" kern="1200" dirty="0" err="1">
                <a:solidFill>
                  <a:schemeClr val="tx1"/>
                </a:solidFill>
                <a:latin typeface="+mn-lt"/>
                <a:ea typeface="+mn-ea"/>
                <a:cs typeface="+mn-cs"/>
              </a:rPr>
              <a:t>là</a:t>
            </a:r>
            <a:r>
              <a:rPr lang="en-US" sz="1700" kern="1200" dirty="0">
                <a:solidFill>
                  <a:schemeClr val="tx1"/>
                </a:solidFill>
                <a:latin typeface="+mn-lt"/>
                <a:ea typeface="+mn-ea"/>
                <a:cs typeface="+mn-cs"/>
              </a:rPr>
              <a:t> 1000, 5000 </a:t>
            </a:r>
            <a:r>
              <a:rPr lang="en-US" sz="1700" kern="1200" dirty="0" err="1">
                <a:solidFill>
                  <a:schemeClr val="tx1"/>
                </a:solidFill>
                <a:latin typeface="+mn-lt"/>
                <a:ea typeface="+mn-ea"/>
                <a:cs typeface="+mn-cs"/>
              </a:rPr>
              <a:t>và</a:t>
            </a:r>
            <a:r>
              <a:rPr lang="en-US" sz="1700" kern="1200" dirty="0">
                <a:solidFill>
                  <a:schemeClr val="tx1"/>
                </a:solidFill>
                <a:latin typeface="+mn-lt"/>
                <a:ea typeface="+mn-ea"/>
                <a:cs typeface="+mn-cs"/>
              </a:rPr>
              <a:t> 10000.</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4560" y="945690"/>
            <a:ext cx="2170790" cy="32521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2254" y="2188131"/>
            <a:ext cx="2004251" cy="20042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idx="12"/>
          </p:nvPr>
        </p:nvSpPr>
        <p:spPr>
          <a:xfrm>
            <a:off x="6457950" y="4767262"/>
            <a:ext cx="2057400"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kern="1200">
                <a:solidFill>
                  <a:schemeClr val="tx1">
                    <a:tint val="75000"/>
                  </a:schemeClr>
                </a:solidFill>
                <a:latin typeface="+mn-lt"/>
                <a:ea typeface="+mn-ea"/>
                <a:cs typeface="+mn-cs"/>
              </a:rPr>
              <a:t>24</a:t>
            </a:fld>
            <a:endParaRPr lang="en-US" sz="700" kern="1200">
              <a:solidFill>
                <a:schemeClr val="tx1">
                  <a:tint val="75000"/>
                </a:schemeClr>
              </a:solidFill>
              <a:latin typeface="+mn-lt"/>
              <a:ea typeface="+mn-ea"/>
              <a:cs typeface="+mn-cs"/>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panose="020B0604020202020204"/>
            </a:endParaRPr>
          </a:p>
        </p:txBody>
      </p:sp>
      <p:sp>
        <p:nvSpPr>
          <p:cNvPr id="2" name="Title 1"/>
          <p:cNvSpPr>
            <a:spLocks noGrp="1"/>
          </p:cNvSpPr>
          <p:nvPr>
            <p:ph type="title"/>
          </p:nvPr>
        </p:nvSpPr>
        <p:spPr>
          <a:xfrm>
            <a:off x="429369" y="178904"/>
            <a:ext cx="8263890" cy="1075811"/>
          </a:xfrm>
        </p:spPr>
        <p:txBody>
          <a:bodyPr vert="horz" lIns="91440" tIns="45720" rIns="91440" bIns="45720" rtlCol="0" anchor="b">
            <a:normAutofit/>
          </a:bodyPr>
          <a:lstStyle/>
          <a:p>
            <a:pPr algn="l">
              <a:lnSpc>
                <a:spcPct val="90000"/>
              </a:lnSpc>
              <a:spcBef>
                <a:spcPct val="0"/>
              </a:spcBef>
            </a:pPr>
            <a:r>
              <a:rPr lang="en-US" sz="4100" kern="1200" dirty="0">
                <a:latin typeface="Amatic SC" panose="00000500000000000000" pitchFamily="2" charset="-79"/>
                <a:ea typeface="+mj-ea"/>
                <a:cs typeface="Amatic SC" panose="00000500000000000000" pitchFamily="2" charset="-79"/>
              </a:rPr>
              <a:t>Abstraction</a:t>
            </a:r>
          </a:p>
        </p:txBody>
      </p:sp>
      <p:sp>
        <p:nvSpPr>
          <p:cNvPr id="22" name="sketchy line"/>
          <p:cNvSpPr>
            <a:spLocks noGrp="1" noRot="1" noChangeAspect="1" noMove="1" noResize="1" noEditPoints="1" noAdjustHandles="1" noChangeArrowheads="1" noChangeShapeType="1" noTextEdit="1"/>
          </p:cNvSpPr>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 name="connsiteX0-1" fmla="*/ 0 w 8229600"/>
              <a:gd name="connsiteY0-2" fmla="*/ 0 h 13716"/>
              <a:gd name="connsiteX1-3" fmla="*/ 521208 w 8229600"/>
              <a:gd name="connsiteY1-4" fmla="*/ 0 h 13716"/>
              <a:gd name="connsiteX2-5" fmla="*/ 960120 w 8229600"/>
              <a:gd name="connsiteY2-6" fmla="*/ 0 h 13716"/>
              <a:gd name="connsiteX3-7" fmla="*/ 1481328 w 8229600"/>
              <a:gd name="connsiteY3-8" fmla="*/ 0 h 13716"/>
              <a:gd name="connsiteX4-9" fmla="*/ 2167128 w 8229600"/>
              <a:gd name="connsiteY4-10" fmla="*/ 0 h 13716"/>
              <a:gd name="connsiteX5-11" fmla="*/ 2935224 w 8229600"/>
              <a:gd name="connsiteY5-12" fmla="*/ 0 h 13716"/>
              <a:gd name="connsiteX6-13" fmla="*/ 3785616 w 8229600"/>
              <a:gd name="connsiteY6-14" fmla="*/ 0 h 13716"/>
              <a:gd name="connsiteX7-15" fmla="*/ 4636008 w 8229600"/>
              <a:gd name="connsiteY7-16" fmla="*/ 0 h 13716"/>
              <a:gd name="connsiteX8-17" fmla="*/ 5239512 w 8229600"/>
              <a:gd name="connsiteY8-18" fmla="*/ 0 h 13716"/>
              <a:gd name="connsiteX9-19" fmla="*/ 6007608 w 8229600"/>
              <a:gd name="connsiteY9-20" fmla="*/ 0 h 13716"/>
              <a:gd name="connsiteX10-21" fmla="*/ 6693408 w 8229600"/>
              <a:gd name="connsiteY10-22" fmla="*/ 0 h 13716"/>
              <a:gd name="connsiteX11-23" fmla="*/ 7296912 w 8229600"/>
              <a:gd name="connsiteY11-24" fmla="*/ 0 h 13716"/>
              <a:gd name="connsiteX12-25" fmla="*/ 8229600 w 8229600"/>
              <a:gd name="connsiteY12-26" fmla="*/ 0 h 13716"/>
              <a:gd name="connsiteX13-27" fmla="*/ 8229600 w 8229600"/>
              <a:gd name="connsiteY13-28" fmla="*/ 13716 h 13716"/>
              <a:gd name="connsiteX14-29" fmla="*/ 7626096 w 8229600"/>
              <a:gd name="connsiteY14-30" fmla="*/ 13716 h 13716"/>
              <a:gd name="connsiteX15-31" fmla="*/ 7022592 w 8229600"/>
              <a:gd name="connsiteY15-32" fmla="*/ 13716 h 13716"/>
              <a:gd name="connsiteX16-33" fmla="*/ 6172200 w 8229600"/>
              <a:gd name="connsiteY16-34" fmla="*/ 13716 h 13716"/>
              <a:gd name="connsiteX17-35" fmla="*/ 5650992 w 8229600"/>
              <a:gd name="connsiteY17-36" fmla="*/ 13716 h 13716"/>
              <a:gd name="connsiteX18-37" fmla="*/ 4882896 w 8229600"/>
              <a:gd name="connsiteY18-38" fmla="*/ 13716 h 13716"/>
              <a:gd name="connsiteX19-39" fmla="*/ 4443984 w 8229600"/>
              <a:gd name="connsiteY19-40" fmla="*/ 13716 h 13716"/>
              <a:gd name="connsiteX20-41" fmla="*/ 3758184 w 8229600"/>
              <a:gd name="connsiteY20-42" fmla="*/ 13716 h 13716"/>
              <a:gd name="connsiteX21-43" fmla="*/ 3236976 w 8229600"/>
              <a:gd name="connsiteY21-44" fmla="*/ 13716 h 13716"/>
              <a:gd name="connsiteX22-45" fmla="*/ 2386584 w 8229600"/>
              <a:gd name="connsiteY22-46" fmla="*/ 13716 h 13716"/>
              <a:gd name="connsiteX23-47" fmla="*/ 1947672 w 8229600"/>
              <a:gd name="connsiteY23-48" fmla="*/ 13716 h 13716"/>
              <a:gd name="connsiteX24-49" fmla="*/ 1261872 w 8229600"/>
              <a:gd name="connsiteY24-50" fmla="*/ 13716 h 13716"/>
              <a:gd name="connsiteX25-51" fmla="*/ 822960 w 8229600"/>
              <a:gd name="connsiteY25-52" fmla="*/ 13716 h 13716"/>
              <a:gd name="connsiteX26-53" fmla="*/ 0 w 8229600"/>
              <a:gd name="connsiteY26-54" fmla="*/ 13716 h 13716"/>
              <a:gd name="connsiteX27-55" fmla="*/ 0 w 8229600"/>
              <a:gd name="connsiteY27-56" fmla="*/ 0 h 13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Lst>
            <a:rect l="l" t="t" r="r" b="b"/>
            <a:pathLst>
              <a:path w="8229600" h="13716"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997" y="6635"/>
                  <a:pt x="8229550" y="9822"/>
                  <a:pt x="8229600" y="13716"/>
                </a:cubicBezTo>
                <a:cubicBezTo>
                  <a:pt x="7945777" y="15373"/>
                  <a:pt x="7812308" y="-13083"/>
                  <a:pt x="7461504" y="13716"/>
                </a:cubicBezTo>
                <a:cubicBezTo>
                  <a:pt x="7129391" y="48613"/>
                  <a:pt x="7087333" y="37334"/>
                  <a:pt x="6940296" y="13716"/>
                </a:cubicBezTo>
                <a:cubicBezTo>
                  <a:pt x="6810862" y="-27592"/>
                  <a:pt x="6701312" y="14789"/>
                  <a:pt x="6419088" y="13716"/>
                </a:cubicBezTo>
                <a:cubicBezTo>
                  <a:pt x="6152777" y="14283"/>
                  <a:pt x="5868611" y="44230"/>
                  <a:pt x="5650992" y="13716"/>
                </a:cubicBezTo>
                <a:cubicBezTo>
                  <a:pt x="5439747" y="10678"/>
                  <a:pt x="5334901" y="-5616"/>
                  <a:pt x="5129784" y="13716"/>
                </a:cubicBezTo>
                <a:cubicBezTo>
                  <a:pt x="4955906" y="35886"/>
                  <a:pt x="4793216" y="29316"/>
                  <a:pt x="4690872" y="13716"/>
                </a:cubicBezTo>
                <a:cubicBezTo>
                  <a:pt x="4552374" y="26515"/>
                  <a:pt x="4318742" y="1676"/>
                  <a:pt x="4087368" y="13716"/>
                </a:cubicBezTo>
                <a:cubicBezTo>
                  <a:pt x="3849418" y="28053"/>
                  <a:pt x="3751577" y="25116"/>
                  <a:pt x="3401568" y="13716"/>
                </a:cubicBezTo>
                <a:cubicBezTo>
                  <a:pt x="3067953" y="15837"/>
                  <a:pt x="3012425" y="22307"/>
                  <a:pt x="2798064" y="13716"/>
                </a:cubicBezTo>
                <a:cubicBezTo>
                  <a:pt x="2565154" y="11948"/>
                  <a:pt x="2426719" y="-36366"/>
                  <a:pt x="2276856" y="13716"/>
                </a:cubicBezTo>
                <a:cubicBezTo>
                  <a:pt x="2090980" y="-190"/>
                  <a:pt x="1702030" y="-12752"/>
                  <a:pt x="1426464" y="13716"/>
                </a:cubicBezTo>
                <a:cubicBezTo>
                  <a:pt x="1104481" y="65071"/>
                  <a:pt x="985013" y="-12262"/>
                  <a:pt x="740664" y="13716"/>
                </a:cubicBezTo>
                <a:cubicBezTo>
                  <a:pt x="507391" y="37071"/>
                  <a:pt x="191740" y="-16226"/>
                  <a:pt x="0" y="13716"/>
                </a:cubicBezTo>
                <a:cubicBezTo>
                  <a:pt x="503" y="9208"/>
                  <a:pt x="165" y="5575"/>
                  <a:pt x="0" y="0"/>
                </a:cubicBezTo>
                <a:close/>
              </a:path>
              <a:path w="8229600" h="13716"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29236" y="7266"/>
                  <a:pt x="8229919" y="9308"/>
                  <a:pt x="8229600" y="13716"/>
                </a:cubicBezTo>
                <a:cubicBezTo>
                  <a:pt x="8094333" y="-9824"/>
                  <a:pt x="7850928" y="32876"/>
                  <a:pt x="7626096" y="13716"/>
                </a:cubicBezTo>
                <a:cubicBezTo>
                  <a:pt x="7448378" y="-5141"/>
                  <a:pt x="7315174" y="-6416"/>
                  <a:pt x="7022592" y="13716"/>
                </a:cubicBezTo>
                <a:cubicBezTo>
                  <a:pt x="6686163" y="45927"/>
                  <a:pt x="6352629" y="18938"/>
                  <a:pt x="6172200" y="13716"/>
                </a:cubicBezTo>
                <a:cubicBezTo>
                  <a:pt x="6015590" y="37773"/>
                  <a:pt x="5770309" y="16706"/>
                  <a:pt x="5650992" y="13716"/>
                </a:cubicBezTo>
                <a:cubicBezTo>
                  <a:pt x="5483975" y="7520"/>
                  <a:pt x="5165324" y="64376"/>
                  <a:pt x="4882896" y="13716"/>
                </a:cubicBezTo>
                <a:cubicBezTo>
                  <a:pt x="4568934" y="2481"/>
                  <a:pt x="4556334" y="23104"/>
                  <a:pt x="4443984" y="13716"/>
                </a:cubicBezTo>
                <a:cubicBezTo>
                  <a:pt x="4320775" y="6004"/>
                  <a:pt x="4034988" y="-8062"/>
                  <a:pt x="3758184" y="13716"/>
                </a:cubicBezTo>
                <a:cubicBezTo>
                  <a:pt x="3445155" y="-5570"/>
                  <a:pt x="3367892" y="9252"/>
                  <a:pt x="3236976" y="13716"/>
                </a:cubicBezTo>
                <a:cubicBezTo>
                  <a:pt x="3093796" y="21836"/>
                  <a:pt x="2635824" y="19560"/>
                  <a:pt x="2386584" y="13716"/>
                </a:cubicBezTo>
                <a:cubicBezTo>
                  <a:pt x="2139815" y="-7869"/>
                  <a:pt x="2105958" y="21373"/>
                  <a:pt x="1947672" y="13716"/>
                </a:cubicBezTo>
                <a:cubicBezTo>
                  <a:pt x="1801011" y="-24483"/>
                  <a:pt x="1533636" y="10074"/>
                  <a:pt x="1261872" y="13716"/>
                </a:cubicBezTo>
                <a:cubicBezTo>
                  <a:pt x="989528" y="27655"/>
                  <a:pt x="1025848" y="10113"/>
                  <a:pt x="822960" y="13716"/>
                </a:cubicBezTo>
                <a:cubicBezTo>
                  <a:pt x="653456" y="16384"/>
                  <a:pt x="304027" y="3429"/>
                  <a:pt x="0" y="13716"/>
                </a:cubicBezTo>
                <a:cubicBezTo>
                  <a:pt x="326" y="10292"/>
                  <a:pt x="-17" y="5199"/>
                  <a:pt x="0" y="0"/>
                </a:cubicBezTo>
                <a:close/>
              </a:path>
              <a:path w="8229600" h="13716"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815" y="6665"/>
                  <a:pt x="8229309" y="10133"/>
                  <a:pt x="8229600" y="13716"/>
                </a:cubicBezTo>
                <a:cubicBezTo>
                  <a:pt x="7944174" y="-33676"/>
                  <a:pt x="7795646" y="-38977"/>
                  <a:pt x="7461504" y="13716"/>
                </a:cubicBezTo>
                <a:cubicBezTo>
                  <a:pt x="7129776" y="46515"/>
                  <a:pt x="7082769" y="26874"/>
                  <a:pt x="6940296" y="13716"/>
                </a:cubicBezTo>
                <a:cubicBezTo>
                  <a:pt x="6799665" y="-20447"/>
                  <a:pt x="6652769" y="27211"/>
                  <a:pt x="6419088" y="13716"/>
                </a:cubicBezTo>
                <a:cubicBezTo>
                  <a:pt x="6143970" y="47703"/>
                  <a:pt x="5863165" y="-21103"/>
                  <a:pt x="5650992" y="13716"/>
                </a:cubicBezTo>
                <a:cubicBezTo>
                  <a:pt x="5419172" y="36034"/>
                  <a:pt x="5309448" y="-4977"/>
                  <a:pt x="5129784" y="13716"/>
                </a:cubicBezTo>
                <a:cubicBezTo>
                  <a:pt x="4947928" y="21451"/>
                  <a:pt x="4795021" y="1288"/>
                  <a:pt x="4690872" y="13716"/>
                </a:cubicBezTo>
                <a:cubicBezTo>
                  <a:pt x="4564358" y="-14151"/>
                  <a:pt x="4295485" y="-29852"/>
                  <a:pt x="4087368" y="13716"/>
                </a:cubicBezTo>
                <a:cubicBezTo>
                  <a:pt x="3871704" y="35834"/>
                  <a:pt x="3732927" y="-15470"/>
                  <a:pt x="3401568" y="13716"/>
                </a:cubicBezTo>
                <a:cubicBezTo>
                  <a:pt x="3075889" y="15088"/>
                  <a:pt x="3025898" y="39828"/>
                  <a:pt x="2798064" y="13716"/>
                </a:cubicBezTo>
                <a:cubicBezTo>
                  <a:pt x="2581856" y="-25441"/>
                  <a:pt x="2428311" y="-9472"/>
                  <a:pt x="2276856" y="13716"/>
                </a:cubicBezTo>
                <a:cubicBezTo>
                  <a:pt x="2098246" y="48711"/>
                  <a:pt x="1737531" y="51387"/>
                  <a:pt x="1426464" y="13716"/>
                </a:cubicBezTo>
                <a:cubicBezTo>
                  <a:pt x="1104708" y="21917"/>
                  <a:pt x="1006595" y="11356"/>
                  <a:pt x="740664" y="13716"/>
                </a:cubicBezTo>
                <a:cubicBezTo>
                  <a:pt x="480378" y="28512"/>
                  <a:pt x="202592" y="-16929"/>
                  <a:pt x="0" y="13716"/>
                </a:cubicBezTo>
                <a:cubicBezTo>
                  <a:pt x="244" y="8978"/>
                  <a:pt x="436" y="6414"/>
                  <a:pt x="0" y="0"/>
                </a:cubicBezTo>
                <a:close/>
              </a:path>
            </a:pathLst>
          </a:custGeom>
          <a:solidFill>
            <a:schemeClr val="accent2">
              <a:alpha val="75000"/>
            </a:schemeClr>
          </a:solidFill>
          <a:ln w="44450" cap="rnd">
            <a:solidFill>
              <a:schemeClr val="accent2">
                <a:alpha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panose="020B0604020202020204"/>
            </a:endParaRPr>
          </a:p>
        </p:txBody>
      </p:sp>
      <p:sp>
        <p:nvSpPr>
          <p:cNvPr id="8" name="Rectangle 7"/>
          <p:cNvSpPr/>
          <p:nvPr/>
        </p:nvSpPr>
        <p:spPr>
          <a:xfrm>
            <a:off x="429369" y="1553487"/>
            <a:ext cx="4678412" cy="719941"/>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t">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R="0" lvl="0" algn="l" defTabSz="914400" rtl="0" eaLnBrk="1" fontAlgn="auto" latinLnBrk="0" hangingPunct="1">
              <a:lnSpc>
                <a:spcPct val="90000"/>
              </a:lnSpc>
              <a:spcBef>
                <a:spcPts val="0"/>
              </a:spcBef>
              <a:spcAft>
                <a:spcPts val="600"/>
              </a:spcAft>
              <a:buClr>
                <a:srgbClr val="000000"/>
              </a:buClr>
              <a:buSzTx/>
              <a:defRPr/>
            </a:pPr>
            <a:r>
              <a:rPr lang="en-US" sz="2000" kern="1200" noProof="0" dirty="0" err="1">
                <a:solidFill>
                  <a:srgbClr val="2C3E50"/>
                </a:solidFill>
                <a:ea typeface="+mn-ea"/>
              </a:rPr>
              <a:t>Tìm</a:t>
            </a:r>
            <a:r>
              <a:rPr lang="en-US" sz="2000" kern="1200" noProof="0" dirty="0">
                <a:solidFill>
                  <a:srgbClr val="2C3E50"/>
                </a:solidFill>
                <a:ea typeface="+mn-ea"/>
              </a:rPr>
              <a:t> </a:t>
            </a:r>
            <a:r>
              <a:rPr lang="en-US" sz="2000" kern="1200" noProof="0" dirty="0" err="1">
                <a:solidFill>
                  <a:srgbClr val="2C3E50"/>
                </a:solidFill>
                <a:ea typeface="+mn-ea"/>
              </a:rPr>
              <a:t>số</a:t>
            </a:r>
            <a:r>
              <a:rPr lang="en-US" sz="2000" kern="1200" noProof="0" dirty="0">
                <a:solidFill>
                  <a:srgbClr val="2C3E50"/>
                </a:solidFill>
                <a:ea typeface="+mn-ea"/>
              </a:rPr>
              <a:t> </a:t>
            </a:r>
            <a:r>
              <a:rPr lang="en-US" sz="2000" kern="1200" noProof="0" dirty="0" err="1">
                <a:solidFill>
                  <a:srgbClr val="2C3E50"/>
                </a:solidFill>
                <a:ea typeface="+mn-ea"/>
              </a:rPr>
              <a:t>lượng</a:t>
            </a:r>
            <a:r>
              <a:rPr lang="en-US" sz="2000" kern="1200" noProof="0" dirty="0">
                <a:solidFill>
                  <a:srgbClr val="2C3E50"/>
                </a:solidFill>
                <a:ea typeface="+mn-ea"/>
              </a:rPr>
              <a:t> </a:t>
            </a:r>
            <a:r>
              <a:rPr lang="en-US" sz="2000" kern="1200" noProof="0" dirty="0" err="1">
                <a:solidFill>
                  <a:srgbClr val="2C3E50"/>
                </a:solidFill>
                <a:ea typeface="+mn-ea"/>
              </a:rPr>
              <a:t>tờ</a:t>
            </a:r>
            <a:r>
              <a:rPr lang="en-US" sz="2000" kern="1200" noProof="0" dirty="0">
                <a:solidFill>
                  <a:srgbClr val="2C3E50"/>
                </a:solidFill>
                <a:ea typeface="+mn-ea"/>
              </a:rPr>
              <a:t> </a:t>
            </a:r>
            <a:r>
              <a:rPr lang="en-US" sz="2000" kern="1200" noProof="0" dirty="0" err="1">
                <a:solidFill>
                  <a:srgbClr val="2C3E50"/>
                </a:solidFill>
                <a:ea typeface="+mn-ea"/>
              </a:rPr>
              <a:t>tiền</a:t>
            </a:r>
            <a:r>
              <a:rPr lang="en-US" sz="2000" kern="1200" noProof="0" dirty="0">
                <a:solidFill>
                  <a:srgbClr val="2C3E50"/>
                </a:solidFill>
                <a:ea typeface="+mn-ea"/>
              </a:rPr>
              <a:t> </a:t>
            </a:r>
            <a:r>
              <a:rPr lang="en-US" sz="2000" kern="1200" noProof="0" dirty="0" err="1">
                <a:solidFill>
                  <a:srgbClr val="2C3E50"/>
                </a:solidFill>
                <a:ea typeface="+mn-ea"/>
              </a:rPr>
              <a:t>ít</a:t>
            </a:r>
            <a:r>
              <a:rPr lang="en-US" sz="2000" kern="1200" noProof="0" dirty="0">
                <a:solidFill>
                  <a:srgbClr val="2C3E50"/>
                </a:solidFill>
                <a:ea typeface="+mn-ea"/>
              </a:rPr>
              <a:t> </a:t>
            </a:r>
            <a:r>
              <a:rPr lang="en-US" sz="2000" kern="1200" noProof="0" dirty="0" err="1">
                <a:solidFill>
                  <a:srgbClr val="2C3E50"/>
                </a:solidFill>
                <a:ea typeface="+mn-ea"/>
              </a:rPr>
              <a:t>nhất</a:t>
            </a:r>
            <a:r>
              <a:rPr lang="en-US" sz="2000" kern="1200" noProof="0" dirty="0">
                <a:solidFill>
                  <a:srgbClr val="2C3E50"/>
                </a:solidFill>
                <a:ea typeface="+mn-ea"/>
              </a:rPr>
              <a:t> </a:t>
            </a:r>
            <a:r>
              <a:rPr lang="en-US" sz="2000" kern="1200" noProof="0" dirty="0" err="1">
                <a:solidFill>
                  <a:srgbClr val="2C3E50"/>
                </a:solidFill>
                <a:ea typeface="+mn-ea"/>
              </a:rPr>
              <a:t>để</a:t>
            </a:r>
            <a:r>
              <a:rPr lang="en-US" sz="2000" kern="1200" noProof="0" dirty="0">
                <a:solidFill>
                  <a:srgbClr val="2C3E50"/>
                </a:solidFill>
                <a:ea typeface="+mn-ea"/>
              </a:rPr>
              <a:t> </a:t>
            </a:r>
            <a:r>
              <a:rPr lang="en-US" sz="2000" kern="1200" noProof="0" dirty="0" err="1">
                <a:solidFill>
                  <a:srgbClr val="2C3E50"/>
                </a:solidFill>
                <a:ea typeface="+mn-ea"/>
              </a:rPr>
              <a:t>đưa</a:t>
            </a:r>
            <a:r>
              <a:rPr lang="en-US" sz="2000" kern="1200" noProof="0" dirty="0">
                <a:solidFill>
                  <a:srgbClr val="2C3E50"/>
                </a:solidFill>
                <a:ea typeface="+mn-ea"/>
              </a:rPr>
              <a:t> </a:t>
            </a:r>
            <a:r>
              <a:rPr lang="en-US" sz="2000" kern="1200" noProof="0" dirty="0" err="1">
                <a:solidFill>
                  <a:srgbClr val="2C3E50"/>
                </a:solidFill>
                <a:ea typeface="+mn-ea"/>
              </a:rPr>
              <a:t>lại</a:t>
            </a:r>
            <a:r>
              <a:rPr lang="en-US" sz="2000" kern="1200" noProof="0" dirty="0">
                <a:solidFill>
                  <a:srgbClr val="2C3E50"/>
                </a:solidFill>
                <a:ea typeface="+mn-ea"/>
              </a:rPr>
              <a:t> </a:t>
            </a:r>
            <a:r>
              <a:rPr lang="en-US" sz="2000" kern="1200" noProof="0" dirty="0" err="1">
                <a:solidFill>
                  <a:srgbClr val="2C3E50"/>
                </a:solidFill>
                <a:ea typeface="+mn-ea"/>
              </a:rPr>
              <a:t>cho</a:t>
            </a:r>
            <a:r>
              <a:rPr lang="en-US" sz="2000" kern="1200" noProof="0" dirty="0">
                <a:solidFill>
                  <a:srgbClr val="2C3E50"/>
                </a:solidFill>
                <a:ea typeface="+mn-ea"/>
              </a:rPr>
              <a:t> </a:t>
            </a:r>
            <a:r>
              <a:rPr lang="en-US" sz="2000" kern="1200" noProof="0" dirty="0" err="1">
                <a:solidFill>
                  <a:srgbClr val="2C3E50"/>
                </a:solidFill>
                <a:ea typeface="+mn-ea"/>
              </a:rPr>
              <a:t>khách</a:t>
            </a:r>
            <a:r>
              <a:rPr lang="en-US" sz="2000" kern="1200" noProof="0" dirty="0">
                <a:solidFill>
                  <a:srgbClr val="2C3E50"/>
                </a:solidFill>
                <a:ea typeface="+mn-ea"/>
              </a:rPr>
              <a:t> </a:t>
            </a:r>
            <a:r>
              <a:rPr lang="en-US" sz="2000" kern="1200" noProof="0" dirty="0" err="1">
                <a:solidFill>
                  <a:srgbClr val="2C3E50"/>
                </a:solidFill>
                <a:ea typeface="+mn-ea"/>
              </a:rPr>
              <a:t>khi</a:t>
            </a:r>
            <a:r>
              <a:rPr lang="en-US" sz="2000" kern="1200" noProof="0" dirty="0">
                <a:solidFill>
                  <a:srgbClr val="2C3E50"/>
                </a:solidFill>
                <a:ea typeface="+mn-ea"/>
              </a:rPr>
              <a:t> </a:t>
            </a:r>
            <a:r>
              <a:rPr lang="en-US" sz="2000" kern="1200" noProof="0" dirty="0" err="1">
                <a:solidFill>
                  <a:srgbClr val="2C3E50"/>
                </a:solidFill>
                <a:ea typeface="+mn-ea"/>
              </a:rPr>
              <a:t>biết</a:t>
            </a:r>
            <a:r>
              <a:rPr lang="en-US" sz="2000" kern="1200" noProof="0" dirty="0">
                <a:solidFill>
                  <a:srgbClr val="2C3E50"/>
                </a:solidFill>
                <a:ea typeface="+mn-ea"/>
              </a:rPr>
              <a:t> n </a:t>
            </a:r>
            <a:r>
              <a:rPr lang="en-US" sz="2000" kern="1200" noProof="0" dirty="0" err="1">
                <a:solidFill>
                  <a:srgbClr val="2C3E50"/>
                </a:solidFill>
                <a:ea typeface="+mn-ea"/>
              </a:rPr>
              <a:t>mệnh</a:t>
            </a:r>
            <a:r>
              <a:rPr lang="en-US" sz="2000" kern="1200" noProof="0" dirty="0">
                <a:solidFill>
                  <a:srgbClr val="2C3E50"/>
                </a:solidFill>
                <a:ea typeface="+mn-ea"/>
              </a:rPr>
              <a:t> </a:t>
            </a:r>
            <a:r>
              <a:rPr lang="en-US" sz="2000" kern="1200" noProof="0" dirty="0" err="1">
                <a:solidFill>
                  <a:srgbClr val="2C3E50"/>
                </a:solidFill>
                <a:ea typeface="+mn-ea"/>
              </a:rPr>
              <a:t>giá</a:t>
            </a:r>
            <a:r>
              <a:rPr lang="en-US" sz="2000" kern="1200" noProof="0" dirty="0">
                <a:solidFill>
                  <a:srgbClr val="2C3E50"/>
                </a:solidFill>
                <a:ea typeface="+mn-ea"/>
              </a:rPr>
              <a:t> </a:t>
            </a:r>
            <a:r>
              <a:rPr lang="en-US" sz="2000" kern="1200" noProof="0" dirty="0" err="1">
                <a:solidFill>
                  <a:srgbClr val="2C3E50"/>
                </a:solidFill>
                <a:ea typeface="+mn-ea"/>
              </a:rPr>
              <a:t>tiền</a:t>
            </a:r>
            <a:r>
              <a:rPr lang="en-US" sz="2000" kern="1200" noProof="0" dirty="0">
                <a:solidFill>
                  <a:srgbClr val="2C3E50"/>
                </a:solidFill>
                <a:ea typeface="+mn-ea"/>
              </a:rPr>
              <a:t> </a:t>
            </a:r>
            <a:r>
              <a:rPr lang="en-US" sz="2000" kern="1200" noProof="0" dirty="0" err="1">
                <a:solidFill>
                  <a:srgbClr val="2C3E50"/>
                </a:solidFill>
                <a:ea typeface="+mn-ea"/>
              </a:rPr>
              <a:t>có</a:t>
            </a:r>
            <a:r>
              <a:rPr lang="en-US" sz="2000" kern="1200" noProof="0" dirty="0">
                <a:solidFill>
                  <a:srgbClr val="2C3E50"/>
                </a:solidFill>
                <a:ea typeface="+mn-ea"/>
              </a:rPr>
              <a:t> </a:t>
            </a:r>
            <a:r>
              <a:rPr lang="en-US" sz="2000" kern="1200" noProof="0" dirty="0" err="1">
                <a:solidFill>
                  <a:srgbClr val="2C3E50"/>
                </a:solidFill>
                <a:ea typeface="+mn-ea"/>
              </a:rPr>
              <a:t>giá</a:t>
            </a:r>
            <a:r>
              <a:rPr lang="en-US" sz="2000" kern="1200" noProof="0" dirty="0">
                <a:solidFill>
                  <a:srgbClr val="2C3E50"/>
                </a:solidFill>
                <a:ea typeface="+mn-ea"/>
              </a:rPr>
              <a:t> </a:t>
            </a:r>
            <a:r>
              <a:rPr lang="en-US" sz="2000" kern="1200" noProof="0" dirty="0" err="1">
                <a:solidFill>
                  <a:srgbClr val="2C3E50"/>
                </a:solidFill>
                <a:ea typeface="+mn-ea"/>
              </a:rPr>
              <a:t>trị</a:t>
            </a:r>
            <a:r>
              <a:rPr lang="en-US" sz="2000" kern="1200" noProof="0" dirty="0">
                <a:solidFill>
                  <a:srgbClr val="2C3E50"/>
                </a:solidFill>
                <a:ea typeface="+mn-ea"/>
              </a:rPr>
              <a:t> </a:t>
            </a:r>
            <a:r>
              <a:rPr lang="en-US" sz="2000" kern="1200" noProof="0" dirty="0" err="1">
                <a:solidFill>
                  <a:srgbClr val="2C3E50"/>
                </a:solidFill>
                <a:ea typeface="+mn-ea"/>
              </a:rPr>
              <a:t>lần</a:t>
            </a:r>
            <a:r>
              <a:rPr lang="en-US" sz="2000" kern="1200" noProof="0" dirty="0">
                <a:solidFill>
                  <a:srgbClr val="2C3E50"/>
                </a:solidFill>
                <a:ea typeface="+mn-ea"/>
              </a:rPr>
              <a:t> </a:t>
            </a:r>
            <a:r>
              <a:rPr lang="en-US" sz="2000" kern="1200" noProof="0" dirty="0" err="1">
                <a:solidFill>
                  <a:srgbClr val="2C3E50"/>
                </a:solidFill>
                <a:ea typeface="+mn-ea"/>
              </a:rPr>
              <a:t>lượt</a:t>
            </a:r>
            <a:r>
              <a:rPr lang="en-US" sz="2000" kern="1200" noProof="0" dirty="0">
                <a:solidFill>
                  <a:srgbClr val="2C3E50"/>
                </a:solidFill>
                <a:ea typeface="+mn-ea"/>
              </a:rPr>
              <a:t> </a:t>
            </a:r>
            <a:r>
              <a:rPr lang="en-US" sz="2000" kern="1200" noProof="0" dirty="0" err="1">
                <a:solidFill>
                  <a:srgbClr val="2C3E50"/>
                </a:solidFill>
                <a:ea typeface="+mn-ea"/>
              </a:rPr>
              <a:t>và</a:t>
            </a:r>
            <a:r>
              <a:rPr lang="en-US" sz="2000" kern="1200" noProof="0" dirty="0">
                <a:solidFill>
                  <a:srgbClr val="2C3E50"/>
                </a:solidFill>
                <a:ea typeface="+mn-ea"/>
              </a:rPr>
              <a:t> S </a:t>
            </a:r>
            <a:r>
              <a:rPr lang="en-US" sz="2000" kern="1200" dirty="0">
                <a:solidFill>
                  <a:srgbClr val="2C3E50"/>
                </a:solidFill>
                <a:ea typeface="+mn-ea"/>
              </a:rPr>
              <a:t>s</a:t>
            </a:r>
            <a:r>
              <a:rPr lang="en-US" sz="2000" kern="1200" noProof="0" dirty="0">
                <a:solidFill>
                  <a:srgbClr val="2C3E50"/>
                </a:solidFill>
                <a:ea typeface="+mn-ea"/>
              </a:rPr>
              <a:t>ố </a:t>
            </a:r>
            <a:r>
              <a:rPr lang="en-US" sz="2000" kern="1200" noProof="0" dirty="0" err="1">
                <a:solidFill>
                  <a:srgbClr val="2C3E50"/>
                </a:solidFill>
                <a:ea typeface="+mn-ea"/>
              </a:rPr>
              <a:t>tiền</a:t>
            </a:r>
            <a:r>
              <a:rPr lang="en-US" sz="2000" kern="1200" noProof="0" dirty="0">
                <a:solidFill>
                  <a:srgbClr val="2C3E50"/>
                </a:solidFill>
                <a:ea typeface="+mn-ea"/>
              </a:rPr>
              <a:t> </a:t>
            </a:r>
            <a:r>
              <a:rPr lang="en-US" sz="2000" kern="1200" noProof="0" dirty="0" err="1">
                <a:solidFill>
                  <a:srgbClr val="2C3E50"/>
                </a:solidFill>
                <a:ea typeface="+mn-ea"/>
              </a:rPr>
              <a:t>cần</a:t>
            </a:r>
            <a:r>
              <a:rPr lang="en-US" sz="2000" kern="1200" noProof="0" dirty="0">
                <a:solidFill>
                  <a:srgbClr val="2C3E50"/>
                </a:solidFill>
                <a:ea typeface="+mn-ea"/>
              </a:rPr>
              <a:t> </a:t>
            </a:r>
            <a:r>
              <a:rPr lang="en-US" sz="2000" kern="1200" noProof="0" dirty="0" err="1">
                <a:solidFill>
                  <a:srgbClr val="2C3E50"/>
                </a:solidFill>
                <a:ea typeface="+mn-ea"/>
              </a:rPr>
              <a:t>đưa</a:t>
            </a:r>
            <a:r>
              <a:rPr lang="en-US" sz="2000" kern="1200" noProof="0" dirty="0">
                <a:solidFill>
                  <a:srgbClr val="2C3E50"/>
                </a:solidFill>
                <a:ea typeface="+mn-ea"/>
              </a:rPr>
              <a:t> </a:t>
            </a:r>
            <a:r>
              <a:rPr lang="en-US" sz="2000" kern="1200" noProof="0" dirty="0" err="1">
                <a:solidFill>
                  <a:srgbClr val="2C3E50"/>
                </a:solidFill>
                <a:ea typeface="+mn-ea"/>
              </a:rPr>
              <a:t>lại</a:t>
            </a:r>
            <a:r>
              <a:rPr lang="en-US" sz="2000" kern="1200" dirty="0">
                <a:solidFill>
                  <a:srgbClr val="2C3E50"/>
                </a:solidFill>
                <a:ea typeface="+mn-ea"/>
              </a:rPr>
              <a:t>.</a:t>
            </a:r>
            <a:endParaRPr kumimoji="0" lang="en-US" sz="2000" b="0" i="0" u="none" strike="noStrike" kern="1200" cap="none" spc="0" normalizeH="0" baseline="0" noProof="0" dirty="0">
              <a:ln>
                <a:noFill/>
              </a:ln>
              <a:solidFill>
                <a:srgbClr val="2C3E50"/>
              </a:solidFill>
              <a:effectLst/>
              <a:uLnTx/>
              <a:uFillTx/>
              <a:ea typeface="+mn-ea"/>
              <a:sym typeface="Arial" panose="020B0604020202020204"/>
            </a:endParaRPr>
          </a:p>
        </p:txBody>
      </p:sp>
      <p:sp>
        <p:nvSpPr>
          <p:cNvPr id="5" name="Slide Number Placeholder 4"/>
          <p:cNvSpPr>
            <a:spLocks noGrp="1"/>
          </p:cNvSpPr>
          <p:nvPr>
            <p:ph type="sldNum" idx="12"/>
          </p:nvPr>
        </p:nvSpPr>
        <p:spPr>
          <a:xfrm>
            <a:off x="6457950" y="4767262"/>
            <a:ext cx="2057400" cy="273844"/>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 typeface="Arial" panose="020B0604020202020204"/>
              <a:buNone/>
              <a:defRPr/>
            </a:pPr>
            <a:fld id="{00000000-1234-1234-1234-123412341234}" type="slidenum">
              <a:rPr kumimoji="0" lang="en-US" sz="700" b="0" i="0" u="none" strike="noStrike" kern="1200" cap="none" spc="0" normalizeH="0" baseline="0" noProof="0">
                <a:ln>
                  <a:noFill/>
                </a:ln>
                <a:solidFill>
                  <a:prstClr val="black">
                    <a:tint val="75000"/>
                  </a:prstClr>
                </a:solidFill>
                <a:effectLst/>
                <a:uLnTx/>
                <a:uFillTx/>
                <a:latin typeface="Calibri" panose="020F0502020204030204"/>
                <a:ea typeface="+mn-ea"/>
                <a:cs typeface="Amatic SC" panose="00000500000000000000"/>
                <a:sym typeface="Amatic SC" panose="00000500000000000000"/>
              </a:rPr>
              <a:t>25</a:t>
            </a:fld>
            <a:endParaRPr kumimoji="0" lang="en-US" sz="700" b="0" i="0" u="none" strike="noStrike" kern="1200" cap="none" spc="0" normalizeH="0" baseline="0" noProof="0">
              <a:ln>
                <a:noFill/>
              </a:ln>
              <a:solidFill>
                <a:prstClr val="black">
                  <a:tint val="75000"/>
                </a:prstClr>
              </a:solidFill>
              <a:effectLst/>
              <a:uLnTx/>
              <a:uFillTx/>
              <a:latin typeface="Calibri" panose="020F0502020204030204"/>
              <a:ea typeface="+mn-ea"/>
              <a:cs typeface="Amatic SC" panose="00000500000000000000"/>
              <a:sym typeface="Amatic SC" panose="00000500000000000000"/>
            </a:endParaRPr>
          </a:p>
        </p:txBody>
      </p:sp>
      <p:pic>
        <p:nvPicPr>
          <p:cNvPr id="4" name="Picture 3"/>
          <p:cNvPicPr>
            <a:picLocks noChangeAspect="1"/>
          </p:cNvPicPr>
          <p:nvPr/>
        </p:nvPicPr>
        <p:blipFill>
          <a:blip r:embed="rId2"/>
          <a:stretch>
            <a:fillRect/>
          </a:stretch>
        </p:blipFill>
        <p:spPr>
          <a:xfrm>
            <a:off x="5368017" y="1433619"/>
            <a:ext cx="3147333" cy="2956816"/>
          </a:xfrm>
          <a:prstGeom prst="rect">
            <a:avLst/>
          </a:prstGeom>
        </p:spPr>
      </p:pic>
      <p:sp>
        <p:nvSpPr>
          <p:cNvPr id="9" name="Rectangle 8"/>
          <p:cNvSpPr/>
          <p:nvPr/>
        </p:nvSpPr>
        <p:spPr>
          <a:xfrm>
            <a:off x="429369" y="2818442"/>
            <a:ext cx="3599706" cy="359971"/>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t">
            <a:norm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R="0" lvl="0" algn="l" defTabSz="914400" rtl="0" eaLnBrk="1" fontAlgn="auto" latinLnBrk="0" hangingPunct="1">
              <a:lnSpc>
                <a:spcPct val="90000"/>
              </a:lnSpc>
              <a:spcBef>
                <a:spcPts val="0"/>
              </a:spcBef>
              <a:spcAft>
                <a:spcPts val="600"/>
              </a:spcAft>
              <a:buClr>
                <a:srgbClr val="000000"/>
              </a:buClr>
              <a:buSzTx/>
              <a:defRPr/>
            </a:pPr>
            <a:r>
              <a:rPr lang="en-US" sz="1800" kern="1200" noProof="0" dirty="0">
                <a:solidFill>
                  <a:srgbClr val="2C3E50"/>
                </a:solidFill>
                <a:ea typeface="+mn-ea"/>
              </a:rPr>
              <a:t>n=3	v=[1,5,10]	S=15</a:t>
            </a:r>
            <a:endParaRPr kumimoji="0" lang="en-US" sz="1800" b="0" i="0" u="none" strike="noStrike" kern="1200" cap="none" spc="0" normalizeH="0" baseline="0" noProof="0" dirty="0">
              <a:ln>
                <a:noFill/>
              </a:ln>
              <a:solidFill>
                <a:srgbClr val="2C3E50"/>
              </a:solidFill>
              <a:effectLst/>
              <a:uLnTx/>
              <a:uFillTx/>
              <a:ea typeface="+mn-ea"/>
              <a:sym typeface="Arial" panose="020B0604020202020204"/>
            </a:endParaRPr>
          </a:p>
        </p:txBody>
      </p:sp>
      <p:sp>
        <p:nvSpPr>
          <p:cNvPr id="10" name="Rectangle 9"/>
          <p:cNvSpPr/>
          <p:nvPr/>
        </p:nvSpPr>
        <p:spPr>
          <a:xfrm>
            <a:off x="429369" y="3490903"/>
            <a:ext cx="3599706" cy="359971"/>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t">
            <a:norm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R="0" lvl="0" algn="l" defTabSz="914400" rtl="0" eaLnBrk="1" fontAlgn="auto" latinLnBrk="0" hangingPunct="1">
              <a:lnSpc>
                <a:spcPct val="90000"/>
              </a:lnSpc>
              <a:spcBef>
                <a:spcPts val="0"/>
              </a:spcBef>
              <a:spcAft>
                <a:spcPts val="600"/>
              </a:spcAft>
              <a:buClr>
                <a:srgbClr val="000000"/>
              </a:buClr>
              <a:buSzTx/>
              <a:defRPr/>
            </a:pPr>
            <a:r>
              <a:rPr lang="en-US" sz="1800" kern="1200" noProof="0" dirty="0">
                <a:solidFill>
                  <a:srgbClr val="2C3E50"/>
                </a:solidFill>
                <a:ea typeface="+mn-ea"/>
              </a:rPr>
              <a:t>k (</a:t>
            </a:r>
            <a:r>
              <a:rPr lang="en-US" sz="1800" kern="1200" noProof="0" dirty="0" err="1">
                <a:solidFill>
                  <a:srgbClr val="2C3E50"/>
                </a:solidFill>
                <a:ea typeface="+mn-ea"/>
              </a:rPr>
              <a:t>số</a:t>
            </a:r>
            <a:r>
              <a:rPr lang="en-US" sz="1800" kern="1200" noProof="0" dirty="0">
                <a:solidFill>
                  <a:srgbClr val="2C3E50"/>
                </a:solidFill>
                <a:ea typeface="+mn-ea"/>
              </a:rPr>
              <a:t> </a:t>
            </a:r>
            <a:r>
              <a:rPr lang="en-US" sz="1800" kern="1200" noProof="0" dirty="0" err="1">
                <a:solidFill>
                  <a:srgbClr val="2C3E50"/>
                </a:solidFill>
                <a:ea typeface="+mn-ea"/>
              </a:rPr>
              <a:t>lượng</a:t>
            </a:r>
            <a:r>
              <a:rPr lang="en-US" sz="1800" kern="1200" noProof="0" dirty="0">
                <a:solidFill>
                  <a:srgbClr val="2C3E50"/>
                </a:solidFill>
                <a:ea typeface="+mn-ea"/>
              </a:rPr>
              <a:t> </a:t>
            </a:r>
            <a:r>
              <a:rPr lang="en-US" sz="1800" kern="1200" noProof="0" dirty="0" err="1">
                <a:solidFill>
                  <a:srgbClr val="2C3E50"/>
                </a:solidFill>
                <a:ea typeface="+mn-ea"/>
              </a:rPr>
              <a:t>tờ</a:t>
            </a:r>
            <a:r>
              <a:rPr lang="en-US" sz="1800" kern="1200" noProof="0" dirty="0">
                <a:solidFill>
                  <a:srgbClr val="2C3E50"/>
                </a:solidFill>
                <a:ea typeface="+mn-ea"/>
              </a:rPr>
              <a:t> </a:t>
            </a:r>
            <a:r>
              <a:rPr lang="en-US" sz="1800" kern="1200" noProof="0" dirty="0" err="1">
                <a:solidFill>
                  <a:srgbClr val="2C3E50"/>
                </a:solidFill>
                <a:ea typeface="+mn-ea"/>
              </a:rPr>
              <a:t>tiền</a:t>
            </a:r>
            <a:r>
              <a:rPr lang="en-US" sz="1800" kern="1200" noProof="0" dirty="0">
                <a:solidFill>
                  <a:srgbClr val="2C3E50"/>
                </a:solidFill>
                <a:ea typeface="+mn-ea"/>
              </a:rPr>
              <a:t>) =2</a:t>
            </a:r>
            <a:endParaRPr kumimoji="0" lang="en-US" sz="1800" b="0" i="0" u="none" strike="noStrike" kern="1200" cap="none" spc="0" normalizeH="0" baseline="0" noProof="0" dirty="0">
              <a:ln>
                <a:noFill/>
              </a:ln>
              <a:solidFill>
                <a:srgbClr val="2C3E50"/>
              </a:solidFill>
              <a:effectLst/>
              <a:uLnTx/>
              <a:uFillTx/>
              <a:ea typeface="+mn-ea"/>
              <a:sym typeface="Arial" panose="020B0604020202020204"/>
            </a:endParaRPr>
          </a:p>
        </p:txBody>
      </p:sp>
      <p:sp>
        <p:nvSpPr>
          <p:cNvPr id="11" name="Rectangle 10"/>
          <p:cNvSpPr/>
          <p:nvPr/>
        </p:nvSpPr>
        <p:spPr>
          <a:xfrm>
            <a:off x="429369" y="2501600"/>
            <a:ext cx="870794" cy="359971"/>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t">
            <a:norm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R="0" lvl="0" algn="l" defTabSz="914400" rtl="0" eaLnBrk="1" fontAlgn="auto" latinLnBrk="0" hangingPunct="1">
              <a:lnSpc>
                <a:spcPct val="90000"/>
              </a:lnSpc>
              <a:spcBef>
                <a:spcPts val="0"/>
              </a:spcBef>
              <a:spcAft>
                <a:spcPts val="600"/>
              </a:spcAft>
              <a:buClr>
                <a:srgbClr val="000000"/>
              </a:buClr>
              <a:buSzTx/>
              <a:defRPr/>
            </a:pPr>
            <a:r>
              <a:rPr lang="en-US" sz="1800" kern="1200" noProof="0" dirty="0">
                <a:solidFill>
                  <a:srgbClr val="2C3E50"/>
                </a:solidFill>
                <a:ea typeface="+mn-ea"/>
              </a:rPr>
              <a:t>INPUT</a:t>
            </a:r>
            <a:endParaRPr kumimoji="0" lang="en-US" sz="1800" b="0" i="0" u="none" strike="noStrike" kern="1200" cap="none" spc="0" normalizeH="0" baseline="0" noProof="0" dirty="0">
              <a:ln>
                <a:noFill/>
              </a:ln>
              <a:solidFill>
                <a:srgbClr val="2C3E50"/>
              </a:solidFill>
              <a:effectLst/>
              <a:uLnTx/>
              <a:uFillTx/>
              <a:ea typeface="+mn-ea"/>
              <a:sym typeface="Arial" panose="020B0604020202020204"/>
            </a:endParaRPr>
          </a:p>
        </p:txBody>
      </p:sp>
      <p:sp>
        <p:nvSpPr>
          <p:cNvPr id="12" name="Rectangle 11"/>
          <p:cNvSpPr/>
          <p:nvPr/>
        </p:nvSpPr>
        <p:spPr>
          <a:xfrm>
            <a:off x="429369" y="3164892"/>
            <a:ext cx="1327994" cy="359971"/>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t">
            <a:no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R="0" lvl="0" algn="l" defTabSz="914400" rtl="0" eaLnBrk="1" fontAlgn="auto" latinLnBrk="0" hangingPunct="1">
              <a:lnSpc>
                <a:spcPct val="90000"/>
              </a:lnSpc>
              <a:spcBef>
                <a:spcPts val="0"/>
              </a:spcBef>
              <a:spcAft>
                <a:spcPts val="600"/>
              </a:spcAft>
              <a:buClr>
                <a:srgbClr val="000000"/>
              </a:buClr>
              <a:buSzTx/>
              <a:defRPr/>
            </a:pPr>
            <a:r>
              <a:rPr lang="en-US" sz="1800" kern="1200" noProof="0" dirty="0">
                <a:solidFill>
                  <a:srgbClr val="2C3E50"/>
                </a:solidFill>
                <a:ea typeface="+mn-ea"/>
              </a:rPr>
              <a:t>OUTPUT</a:t>
            </a:r>
            <a:endParaRPr kumimoji="0" lang="en-US" sz="1800" b="0" i="0" u="none" strike="noStrike" kern="1200" cap="none" spc="0" normalizeH="0" baseline="0" noProof="0" dirty="0">
              <a:ln>
                <a:noFill/>
              </a:ln>
              <a:solidFill>
                <a:srgbClr val="2C3E50"/>
              </a:solidFill>
              <a:effectLst/>
              <a:uLnTx/>
              <a:uFillTx/>
              <a:ea typeface="+mn-ea"/>
              <a:sym typeface="Arial" panose="020B0604020202020204"/>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panose="020B0604020202020204"/>
            </a:endParaRPr>
          </a:p>
        </p:txBody>
      </p:sp>
      <p:sp>
        <p:nvSpPr>
          <p:cNvPr id="2" name="Title 1"/>
          <p:cNvSpPr>
            <a:spLocks noGrp="1"/>
          </p:cNvSpPr>
          <p:nvPr>
            <p:ph type="title"/>
          </p:nvPr>
        </p:nvSpPr>
        <p:spPr>
          <a:xfrm>
            <a:off x="429369" y="178904"/>
            <a:ext cx="8263890" cy="1075811"/>
          </a:xfrm>
        </p:spPr>
        <p:txBody>
          <a:bodyPr vert="horz" lIns="91440" tIns="45720" rIns="91440" bIns="45720" rtlCol="0" anchor="b">
            <a:normAutofit/>
          </a:bodyPr>
          <a:lstStyle/>
          <a:p>
            <a:pPr algn="l">
              <a:lnSpc>
                <a:spcPct val="90000"/>
              </a:lnSpc>
              <a:spcBef>
                <a:spcPct val="0"/>
              </a:spcBef>
            </a:pPr>
            <a:r>
              <a:rPr lang="en-US" sz="4100" kern="1200" dirty="0">
                <a:latin typeface="Amatic SC" panose="00000500000000000000" pitchFamily="2" charset="-79"/>
                <a:ea typeface="+mj-ea"/>
                <a:cs typeface="Amatic SC" panose="00000500000000000000" pitchFamily="2" charset="-79"/>
              </a:rPr>
              <a:t>Decomposition</a:t>
            </a:r>
          </a:p>
        </p:txBody>
      </p:sp>
      <p:sp>
        <p:nvSpPr>
          <p:cNvPr id="22" name="sketchy line"/>
          <p:cNvSpPr>
            <a:spLocks noGrp="1" noRot="1" noChangeAspect="1" noMove="1" noResize="1" noEditPoints="1" noAdjustHandles="1" noChangeArrowheads="1" noChangeShapeType="1" noTextEdit="1"/>
          </p:cNvSpPr>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 name="connsiteX0-1" fmla="*/ 0 w 8229600"/>
              <a:gd name="connsiteY0-2" fmla="*/ 0 h 13716"/>
              <a:gd name="connsiteX1-3" fmla="*/ 521208 w 8229600"/>
              <a:gd name="connsiteY1-4" fmla="*/ 0 h 13716"/>
              <a:gd name="connsiteX2-5" fmla="*/ 960120 w 8229600"/>
              <a:gd name="connsiteY2-6" fmla="*/ 0 h 13716"/>
              <a:gd name="connsiteX3-7" fmla="*/ 1481328 w 8229600"/>
              <a:gd name="connsiteY3-8" fmla="*/ 0 h 13716"/>
              <a:gd name="connsiteX4-9" fmla="*/ 2167128 w 8229600"/>
              <a:gd name="connsiteY4-10" fmla="*/ 0 h 13716"/>
              <a:gd name="connsiteX5-11" fmla="*/ 2935224 w 8229600"/>
              <a:gd name="connsiteY5-12" fmla="*/ 0 h 13716"/>
              <a:gd name="connsiteX6-13" fmla="*/ 3785616 w 8229600"/>
              <a:gd name="connsiteY6-14" fmla="*/ 0 h 13716"/>
              <a:gd name="connsiteX7-15" fmla="*/ 4636008 w 8229600"/>
              <a:gd name="connsiteY7-16" fmla="*/ 0 h 13716"/>
              <a:gd name="connsiteX8-17" fmla="*/ 5239512 w 8229600"/>
              <a:gd name="connsiteY8-18" fmla="*/ 0 h 13716"/>
              <a:gd name="connsiteX9-19" fmla="*/ 6007608 w 8229600"/>
              <a:gd name="connsiteY9-20" fmla="*/ 0 h 13716"/>
              <a:gd name="connsiteX10-21" fmla="*/ 6693408 w 8229600"/>
              <a:gd name="connsiteY10-22" fmla="*/ 0 h 13716"/>
              <a:gd name="connsiteX11-23" fmla="*/ 7296912 w 8229600"/>
              <a:gd name="connsiteY11-24" fmla="*/ 0 h 13716"/>
              <a:gd name="connsiteX12-25" fmla="*/ 8229600 w 8229600"/>
              <a:gd name="connsiteY12-26" fmla="*/ 0 h 13716"/>
              <a:gd name="connsiteX13-27" fmla="*/ 8229600 w 8229600"/>
              <a:gd name="connsiteY13-28" fmla="*/ 13716 h 13716"/>
              <a:gd name="connsiteX14-29" fmla="*/ 7626096 w 8229600"/>
              <a:gd name="connsiteY14-30" fmla="*/ 13716 h 13716"/>
              <a:gd name="connsiteX15-31" fmla="*/ 7022592 w 8229600"/>
              <a:gd name="connsiteY15-32" fmla="*/ 13716 h 13716"/>
              <a:gd name="connsiteX16-33" fmla="*/ 6172200 w 8229600"/>
              <a:gd name="connsiteY16-34" fmla="*/ 13716 h 13716"/>
              <a:gd name="connsiteX17-35" fmla="*/ 5650992 w 8229600"/>
              <a:gd name="connsiteY17-36" fmla="*/ 13716 h 13716"/>
              <a:gd name="connsiteX18-37" fmla="*/ 4882896 w 8229600"/>
              <a:gd name="connsiteY18-38" fmla="*/ 13716 h 13716"/>
              <a:gd name="connsiteX19-39" fmla="*/ 4443984 w 8229600"/>
              <a:gd name="connsiteY19-40" fmla="*/ 13716 h 13716"/>
              <a:gd name="connsiteX20-41" fmla="*/ 3758184 w 8229600"/>
              <a:gd name="connsiteY20-42" fmla="*/ 13716 h 13716"/>
              <a:gd name="connsiteX21-43" fmla="*/ 3236976 w 8229600"/>
              <a:gd name="connsiteY21-44" fmla="*/ 13716 h 13716"/>
              <a:gd name="connsiteX22-45" fmla="*/ 2386584 w 8229600"/>
              <a:gd name="connsiteY22-46" fmla="*/ 13716 h 13716"/>
              <a:gd name="connsiteX23-47" fmla="*/ 1947672 w 8229600"/>
              <a:gd name="connsiteY23-48" fmla="*/ 13716 h 13716"/>
              <a:gd name="connsiteX24-49" fmla="*/ 1261872 w 8229600"/>
              <a:gd name="connsiteY24-50" fmla="*/ 13716 h 13716"/>
              <a:gd name="connsiteX25-51" fmla="*/ 822960 w 8229600"/>
              <a:gd name="connsiteY25-52" fmla="*/ 13716 h 13716"/>
              <a:gd name="connsiteX26-53" fmla="*/ 0 w 8229600"/>
              <a:gd name="connsiteY26-54" fmla="*/ 13716 h 13716"/>
              <a:gd name="connsiteX27-55" fmla="*/ 0 w 8229600"/>
              <a:gd name="connsiteY27-56" fmla="*/ 0 h 13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Lst>
            <a:rect l="l" t="t" r="r" b="b"/>
            <a:pathLst>
              <a:path w="8229600" h="13716"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997" y="6635"/>
                  <a:pt x="8229550" y="9822"/>
                  <a:pt x="8229600" y="13716"/>
                </a:cubicBezTo>
                <a:cubicBezTo>
                  <a:pt x="7945777" y="15373"/>
                  <a:pt x="7812308" y="-13083"/>
                  <a:pt x="7461504" y="13716"/>
                </a:cubicBezTo>
                <a:cubicBezTo>
                  <a:pt x="7129391" y="48613"/>
                  <a:pt x="7087333" y="37334"/>
                  <a:pt x="6940296" y="13716"/>
                </a:cubicBezTo>
                <a:cubicBezTo>
                  <a:pt x="6810862" y="-27592"/>
                  <a:pt x="6701312" y="14789"/>
                  <a:pt x="6419088" y="13716"/>
                </a:cubicBezTo>
                <a:cubicBezTo>
                  <a:pt x="6152777" y="14283"/>
                  <a:pt x="5868611" y="44230"/>
                  <a:pt x="5650992" y="13716"/>
                </a:cubicBezTo>
                <a:cubicBezTo>
                  <a:pt x="5439747" y="10678"/>
                  <a:pt x="5334901" y="-5616"/>
                  <a:pt x="5129784" y="13716"/>
                </a:cubicBezTo>
                <a:cubicBezTo>
                  <a:pt x="4955906" y="35886"/>
                  <a:pt x="4793216" y="29316"/>
                  <a:pt x="4690872" y="13716"/>
                </a:cubicBezTo>
                <a:cubicBezTo>
                  <a:pt x="4552374" y="26515"/>
                  <a:pt x="4318742" y="1676"/>
                  <a:pt x="4087368" y="13716"/>
                </a:cubicBezTo>
                <a:cubicBezTo>
                  <a:pt x="3849418" y="28053"/>
                  <a:pt x="3751577" y="25116"/>
                  <a:pt x="3401568" y="13716"/>
                </a:cubicBezTo>
                <a:cubicBezTo>
                  <a:pt x="3067953" y="15837"/>
                  <a:pt x="3012425" y="22307"/>
                  <a:pt x="2798064" y="13716"/>
                </a:cubicBezTo>
                <a:cubicBezTo>
                  <a:pt x="2565154" y="11948"/>
                  <a:pt x="2426719" y="-36366"/>
                  <a:pt x="2276856" y="13716"/>
                </a:cubicBezTo>
                <a:cubicBezTo>
                  <a:pt x="2090980" y="-190"/>
                  <a:pt x="1702030" y="-12752"/>
                  <a:pt x="1426464" y="13716"/>
                </a:cubicBezTo>
                <a:cubicBezTo>
                  <a:pt x="1104481" y="65071"/>
                  <a:pt x="985013" y="-12262"/>
                  <a:pt x="740664" y="13716"/>
                </a:cubicBezTo>
                <a:cubicBezTo>
                  <a:pt x="507391" y="37071"/>
                  <a:pt x="191740" y="-16226"/>
                  <a:pt x="0" y="13716"/>
                </a:cubicBezTo>
                <a:cubicBezTo>
                  <a:pt x="503" y="9208"/>
                  <a:pt x="165" y="5575"/>
                  <a:pt x="0" y="0"/>
                </a:cubicBezTo>
                <a:close/>
              </a:path>
              <a:path w="8229600" h="13716"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29236" y="7266"/>
                  <a:pt x="8229919" y="9308"/>
                  <a:pt x="8229600" y="13716"/>
                </a:cubicBezTo>
                <a:cubicBezTo>
                  <a:pt x="8094333" y="-9824"/>
                  <a:pt x="7850928" y="32876"/>
                  <a:pt x="7626096" y="13716"/>
                </a:cubicBezTo>
                <a:cubicBezTo>
                  <a:pt x="7448378" y="-5141"/>
                  <a:pt x="7315174" y="-6416"/>
                  <a:pt x="7022592" y="13716"/>
                </a:cubicBezTo>
                <a:cubicBezTo>
                  <a:pt x="6686163" y="45927"/>
                  <a:pt x="6352629" y="18938"/>
                  <a:pt x="6172200" y="13716"/>
                </a:cubicBezTo>
                <a:cubicBezTo>
                  <a:pt x="6015590" y="37773"/>
                  <a:pt x="5770309" y="16706"/>
                  <a:pt x="5650992" y="13716"/>
                </a:cubicBezTo>
                <a:cubicBezTo>
                  <a:pt x="5483975" y="7520"/>
                  <a:pt x="5165324" y="64376"/>
                  <a:pt x="4882896" y="13716"/>
                </a:cubicBezTo>
                <a:cubicBezTo>
                  <a:pt x="4568934" y="2481"/>
                  <a:pt x="4556334" y="23104"/>
                  <a:pt x="4443984" y="13716"/>
                </a:cubicBezTo>
                <a:cubicBezTo>
                  <a:pt x="4320775" y="6004"/>
                  <a:pt x="4034988" y="-8062"/>
                  <a:pt x="3758184" y="13716"/>
                </a:cubicBezTo>
                <a:cubicBezTo>
                  <a:pt x="3445155" y="-5570"/>
                  <a:pt x="3367892" y="9252"/>
                  <a:pt x="3236976" y="13716"/>
                </a:cubicBezTo>
                <a:cubicBezTo>
                  <a:pt x="3093796" y="21836"/>
                  <a:pt x="2635824" y="19560"/>
                  <a:pt x="2386584" y="13716"/>
                </a:cubicBezTo>
                <a:cubicBezTo>
                  <a:pt x="2139815" y="-7869"/>
                  <a:pt x="2105958" y="21373"/>
                  <a:pt x="1947672" y="13716"/>
                </a:cubicBezTo>
                <a:cubicBezTo>
                  <a:pt x="1801011" y="-24483"/>
                  <a:pt x="1533636" y="10074"/>
                  <a:pt x="1261872" y="13716"/>
                </a:cubicBezTo>
                <a:cubicBezTo>
                  <a:pt x="989528" y="27655"/>
                  <a:pt x="1025848" y="10113"/>
                  <a:pt x="822960" y="13716"/>
                </a:cubicBezTo>
                <a:cubicBezTo>
                  <a:pt x="653456" y="16384"/>
                  <a:pt x="304027" y="3429"/>
                  <a:pt x="0" y="13716"/>
                </a:cubicBezTo>
                <a:cubicBezTo>
                  <a:pt x="326" y="10292"/>
                  <a:pt x="-17" y="5199"/>
                  <a:pt x="0" y="0"/>
                </a:cubicBezTo>
                <a:close/>
              </a:path>
              <a:path w="8229600" h="13716"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815" y="6665"/>
                  <a:pt x="8229309" y="10133"/>
                  <a:pt x="8229600" y="13716"/>
                </a:cubicBezTo>
                <a:cubicBezTo>
                  <a:pt x="7944174" y="-33676"/>
                  <a:pt x="7795646" y="-38977"/>
                  <a:pt x="7461504" y="13716"/>
                </a:cubicBezTo>
                <a:cubicBezTo>
                  <a:pt x="7129776" y="46515"/>
                  <a:pt x="7082769" y="26874"/>
                  <a:pt x="6940296" y="13716"/>
                </a:cubicBezTo>
                <a:cubicBezTo>
                  <a:pt x="6799665" y="-20447"/>
                  <a:pt x="6652769" y="27211"/>
                  <a:pt x="6419088" y="13716"/>
                </a:cubicBezTo>
                <a:cubicBezTo>
                  <a:pt x="6143970" y="47703"/>
                  <a:pt x="5863165" y="-21103"/>
                  <a:pt x="5650992" y="13716"/>
                </a:cubicBezTo>
                <a:cubicBezTo>
                  <a:pt x="5419172" y="36034"/>
                  <a:pt x="5309448" y="-4977"/>
                  <a:pt x="5129784" y="13716"/>
                </a:cubicBezTo>
                <a:cubicBezTo>
                  <a:pt x="4947928" y="21451"/>
                  <a:pt x="4795021" y="1288"/>
                  <a:pt x="4690872" y="13716"/>
                </a:cubicBezTo>
                <a:cubicBezTo>
                  <a:pt x="4564358" y="-14151"/>
                  <a:pt x="4295485" y="-29852"/>
                  <a:pt x="4087368" y="13716"/>
                </a:cubicBezTo>
                <a:cubicBezTo>
                  <a:pt x="3871704" y="35834"/>
                  <a:pt x="3732927" y="-15470"/>
                  <a:pt x="3401568" y="13716"/>
                </a:cubicBezTo>
                <a:cubicBezTo>
                  <a:pt x="3075889" y="15088"/>
                  <a:pt x="3025898" y="39828"/>
                  <a:pt x="2798064" y="13716"/>
                </a:cubicBezTo>
                <a:cubicBezTo>
                  <a:pt x="2581856" y="-25441"/>
                  <a:pt x="2428311" y="-9472"/>
                  <a:pt x="2276856" y="13716"/>
                </a:cubicBezTo>
                <a:cubicBezTo>
                  <a:pt x="2098246" y="48711"/>
                  <a:pt x="1737531" y="51387"/>
                  <a:pt x="1426464" y="13716"/>
                </a:cubicBezTo>
                <a:cubicBezTo>
                  <a:pt x="1104708" y="21917"/>
                  <a:pt x="1006595" y="11356"/>
                  <a:pt x="740664" y="13716"/>
                </a:cubicBezTo>
                <a:cubicBezTo>
                  <a:pt x="480378" y="28512"/>
                  <a:pt x="202592" y="-16929"/>
                  <a:pt x="0" y="13716"/>
                </a:cubicBezTo>
                <a:cubicBezTo>
                  <a:pt x="244" y="8978"/>
                  <a:pt x="436" y="6414"/>
                  <a:pt x="0" y="0"/>
                </a:cubicBezTo>
                <a:close/>
              </a:path>
            </a:pathLst>
          </a:custGeom>
          <a:solidFill>
            <a:schemeClr val="accent2">
              <a:alpha val="75000"/>
            </a:schemeClr>
          </a:solidFill>
          <a:ln w="44450" cap="rnd">
            <a:solidFill>
              <a:schemeClr val="accent2">
                <a:alpha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panose="020B0604020202020204"/>
            </a:endParaRPr>
          </a:p>
        </p:txBody>
      </p:sp>
      <p:sp>
        <p:nvSpPr>
          <p:cNvPr id="5" name="Slide Number Placeholder 4"/>
          <p:cNvSpPr>
            <a:spLocks noGrp="1"/>
          </p:cNvSpPr>
          <p:nvPr>
            <p:ph type="sldNum" idx="12"/>
          </p:nvPr>
        </p:nvSpPr>
        <p:spPr>
          <a:xfrm>
            <a:off x="6457950" y="4767262"/>
            <a:ext cx="2057400" cy="273844"/>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 typeface="Arial" panose="020B0604020202020204"/>
              <a:buNone/>
              <a:defRPr/>
            </a:pPr>
            <a:fld id="{00000000-1234-1234-1234-123412341234}" type="slidenum">
              <a:rPr kumimoji="0" lang="en-US" sz="700" b="0" i="0" u="none" strike="noStrike" kern="1200" cap="none" spc="0" normalizeH="0" baseline="0" noProof="0">
                <a:ln>
                  <a:noFill/>
                </a:ln>
                <a:solidFill>
                  <a:prstClr val="black">
                    <a:tint val="75000"/>
                  </a:prstClr>
                </a:solidFill>
                <a:effectLst/>
                <a:uLnTx/>
                <a:uFillTx/>
                <a:latin typeface="Calibri" panose="020F0502020204030204"/>
                <a:ea typeface="+mn-ea"/>
                <a:cs typeface="Amatic SC" panose="00000500000000000000"/>
                <a:sym typeface="Amatic SC" panose="00000500000000000000"/>
              </a:rPr>
              <a:t>26</a:t>
            </a:fld>
            <a:endParaRPr kumimoji="0" lang="en-US" sz="700" b="0" i="0" u="none" strike="noStrike" kern="1200" cap="none" spc="0" normalizeH="0" baseline="0" noProof="0">
              <a:ln>
                <a:noFill/>
              </a:ln>
              <a:solidFill>
                <a:prstClr val="black">
                  <a:tint val="75000"/>
                </a:prstClr>
              </a:solidFill>
              <a:effectLst/>
              <a:uLnTx/>
              <a:uFillTx/>
              <a:latin typeface="Calibri" panose="020F0502020204030204"/>
              <a:ea typeface="+mn-ea"/>
              <a:cs typeface="Amatic SC" panose="00000500000000000000"/>
              <a:sym typeface="Amatic SC" panose="00000500000000000000"/>
            </a:endParaRPr>
          </a:p>
        </p:txBody>
      </p:sp>
      <p:pic>
        <p:nvPicPr>
          <p:cNvPr id="4" name="Picture 3"/>
          <p:cNvPicPr>
            <a:picLocks noChangeAspect="1"/>
          </p:cNvPicPr>
          <p:nvPr/>
        </p:nvPicPr>
        <p:blipFill>
          <a:blip r:embed="rId2"/>
          <a:stretch>
            <a:fillRect/>
          </a:stretch>
        </p:blipFill>
        <p:spPr>
          <a:xfrm>
            <a:off x="5368017" y="1433619"/>
            <a:ext cx="3147333" cy="2956816"/>
          </a:xfrm>
          <a:prstGeom prst="rect">
            <a:avLst/>
          </a:prstGeom>
        </p:spPr>
      </p:pic>
      <p:sp>
        <p:nvSpPr>
          <p:cNvPr id="13" name="Rectangle 12"/>
          <p:cNvSpPr/>
          <p:nvPr/>
        </p:nvSpPr>
        <p:spPr>
          <a:xfrm>
            <a:off x="429369" y="1677883"/>
            <a:ext cx="5035164" cy="3089379"/>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t">
            <a:normAutofit/>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nSpc>
                <a:spcPct val="90000"/>
              </a:lnSpc>
              <a:spcAft>
                <a:spcPts val="600"/>
              </a:spcAft>
            </a:pP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Mỗi</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bài</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toán</a:t>
            </a:r>
            <a:r>
              <a:rPr lang="en-US" sz="2000" kern="1200" dirty="0">
                <a:solidFill>
                  <a:schemeClr val="tx1"/>
                </a:solidFill>
                <a:latin typeface="+mn-lt"/>
                <a:ea typeface="+mn-ea"/>
                <a:cs typeface="+mn-cs"/>
              </a:rPr>
              <a:t> con </a:t>
            </a:r>
            <a:r>
              <a:rPr lang="en-US" sz="2000" kern="1200" dirty="0" err="1">
                <a:solidFill>
                  <a:schemeClr val="tx1"/>
                </a:solidFill>
                <a:latin typeface="+mn-lt"/>
                <a:ea typeface="+mn-ea"/>
                <a:cs typeface="+mn-cs"/>
              </a:rPr>
              <a:t>gối</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nhau</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dp</a:t>
            </a:r>
            <a:r>
              <a:rPr lang="en-US" sz="2000" kern="1200" dirty="0">
                <a:solidFill>
                  <a:schemeClr val="tx1"/>
                </a:solidFill>
                <a:latin typeface="+mn-lt"/>
                <a:ea typeface="+mn-ea"/>
                <a:cs typeface="+mn-cs"/>
              </a:rPr>
              <a:t>(P),  P&lt;=S ) </a:t>
            </a:r>
            <a:r>
              <a:rPr lang="en-US" sz="2000" kern="1200" dirty="0" err="1">
                <a:solidFill>
                  <a:schemeClr val="tx1"/>
                </a:solidFill>
                <a:latin typeface="+mn-lt"/>
                <a:ea typeface="+mn-ea"/>
                <a:cs typeface="+mn-cs"/>
              </a:rPr>
              <a:t>sẽ</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là</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bài</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toán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tìm</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kiếm</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số</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lượng</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tờ</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tiền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nhỏ</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nhất</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để</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giá</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trị</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của</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nó</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là</a:t>
            </a:r>
            <a:r>
              <a:rPr lang="en-US" sz="2000" kern="1200" dirty="0">
                <a:solidFill>
                  <a:schemeClr val="tx1"/>
                </a:solidFill>
                <a:latin typeface="+mn-lt"/>
                <a:ea typeface="+mn-ea"/>
                <a:cs typeface="+mn-cs"/>
              </a:rPr>
              <a:t> P, </a:t>
            </a:r>
            <a:r>
              <a:rPr lang="en-US" sz="2000" kern="1200" dirty="0" err="1">
                <a:solidFill>
                  <a:schemeClr val="tx1"/>
                </a:solidFill>
                <a:latin typeface="+mn-lt"/>
                <a:ea typeface="+mn-ea"/>
                <a:cs typeface="+mn-cs"/>
              </a:rPr>
              <a:t>và</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dp</a:t>
            </a:r>
            <a:r>
              <a:rPr lang="en-US" sz="2000" kern="1200" dirty="0">
                <a:solidFill>
                  <a:schemeClr val="tx1"/>
                </a:solidFill>
                <a:latin typeface="+mn-lt"/>
                <a:ea typeface="+mn-ea"/>
                <a:cs typeface="+mn-cs"/>
              </a:rPr>
              <a:t>(P)=k </a:t>
            </a:r>
            <a:r>
              <a:rPr lang="en-US" sz="2000" kern="1200" dirty="0" err="1">
                <a:solidFill>
                  <a:schemeClr val="tx1"/>
                </a:solidFill>
                <a:latin typeface="+mn-lt"/>
                <a:ea typeface="+mn-ea"/>
                <a:cs typeface="+mn-cs"/>
              </a:rPr>
              <a:t>chính</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là</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số</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lượng</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tờ</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tiền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cần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tìm</a:t>
            </a:r>
            <a:r>
              <a:rPr lang="en-US" sz="2000" kern="1200" dirty="0">
                <a:solidFill>
                  <a:schemeClr val="tx1"/>
                </a:solidFill>
                <a:latin typeface="+mn-lt"/>
                <a:ea typeface="+mn-ea"/>
                <a:cs typeface="+mn-cs"/>
              </a:rPr>
              <a:t>.</a:t>
            </a:r>
          </a:p>
          <a:p>
            <a:pPr>
              <a:lnSpc>
                <a:spcPct val="90000"/>
              </a:lnSpc>
              <a:spcAft>
                <a:spcPts val="600"/>
              </a:spcAft>
            </a:pP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Bắt</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đầu</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với</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bài</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toán</a:t>
            </a:r>
            <a:r>
              <a:rPr lang="en-US" sz="2000" kern="1200" dirty="0">
                <a:solidFill>
                  <a:schemeClr val="tx1"/>
                </a:solidFill>
                <a:latin typeface="+mn-lt"/>
                <a:ea typeface="+mn-ea"/>
                <a:cs typeface="+mn-cs"/>
              </a:rPr>
              <a:t> con </a:t>
            </a:r>
            <a:r>
              <a:rPr lang="en-US" sz="2000" kern="1200" dirty="0" err="1">
                <a:solidFill>
                  <a:schemeClr val="tx1"/>
                </a:solidFill>
                <a:latin typeface="+mn-lt"/>
                <a:ea typeface="+mn-ea"/>
                <a:cs typeface="+mn-cs"/>
              </a:rPr>
              <a:t>dp</a:t>
            </a:r>
            <a:r>
              <a:rPr lang="en-US" sz="2000" kern="1200" dirty="0">
                <a:solidFill>
                  <a:schemeClr val="tx1"/>
                </a:solidFill>
                <a:latin typeface="+mn-lt"/>
                <a:ea typeface="+mn-ea"/>
                <a:cs typeface="+mn-cs"/>
              </a:rPr>
              <a:t>(0) </a:t>
            </a:r>
            <a:r>
              <a:rPr lang="en-US" sz="2000" kern="1200" dirty="0" err="1">
                <a:solidFill>
                  <a:schemeClr val="tx1"/>
                </a:solidFill>
                <a:latin typeface="+mn-lt"/>
                <a:ea typeface="+mn-ea"/>
                <a:cs typeface="+mn-cs"/>
              </a:rPr>
              <a:t>sau</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đó</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tiếp</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tục</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với</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các</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bài</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toán</a:t>
            </a:r>
            <a:r>
              <a:rPr lang="en-US" sz="2000" kern="1200" dirty="0">
                <a:solidFill>
                  <a:schemeClr val="tx1"/>
                </a:solidFill>
                <a:latin typeface="+mn-lt"/>
                <a:ea typeface="+mn-ea"/>
                <a:cs typeface="+mn-cs"/>
              </a:rPr>
              <a:t> con </a:t>
            </a:r>
            <a:r>
              <a:rPr lang="en-US" sz="2000" kern="1200" dirty="0" err="1">
                <a:solidFill>
                  <a:schemeClr val="tx1"/>
                </a:solidFill>
                <a:latin typeface="+mn-lt"/>
                <a:ea typeface="+mn-ea"/>
                <a:cs typeface="+mn-cs"/>
              </a:rPr>
              <a:t>lớn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hơn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để</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cuối</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cùng</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xây</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dụng</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đến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bài</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toán</a:t>
            </a:r>
            <a:r>
              <a:rPr lang="en-US" sz="2000" kern="1200" dirty="0">
                <a:solidFill>
                  <a:schemeClr val="tx1"/>
                </a:solidFill>
                <a:latin typeface="+mn-lt"/>
                <a:ea typeface="+mn-ea"/>
                <a:cs typeface="+mn-cs"/>
              </a:rPr>
              <a:t> </a:t>
            </a:r>
            <a:r>
              <a:rPr lang="en-US" sz="2000" kern="1200" dirty="0" err="1">
                <a:solidFill>
                  <a:schemeClr val="tx1"/>
                </a:solidFill>
                <a:latin typeface="+mn-lt"/>
                <a:ea typeface="+mn-ea"/>
                <a:cs typeface="+mn-cs"/>
              </a:rPr>
              <a:t>dp</a:t>
            </a:r>
            <a:r>
              <a:rPr lang="en-US" sz="2000" kern="1200" dirty="0">
                <a:solidFill>
                  <a:schemeClr val="tx1"/>
                </a:solidFill>
                <a:latin typeface="+mn-lt"/>
                <a:ea typeface="+mn-ea"/>
                <a:cs typeface="+mn-cs"/>
              </a:rPr>
              <a:t>(S.)</a:t>
            </a:r>
          </a:p>
          <a:p>
            <a:pPr>
              <a:lnSpc>
                <a:spcPct val="90000"/>
              </a:lnSpc>
              <a:spcAft>
                <a:spcPts val="600"/>
              </a:spcAft>
            </a:pPr>
            <a:endParaRPr lang="en-US" sz="1300" kern="1200" dirty="0">
              <a:solidFill>
                <a:schemeClr val="tx1"/>
              </a:solidFill>
              <a:latin typeface="+mn-lt"/>
              <a:ea typeface="+mn-ea"/>
              <a:cs typeface="+mn-cs"/>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panose="020B0604020202020204"/>
            </a:endParaRPr>
          </a:p>
        </p:txBody>
      </p:sp>
      <p:sp>
        <p:nvSpPr>
          <p:cNvPr id="2" name="Title 1"/>
          <p:cNvSpPr>
            <a:spLocks noGrp="1"/>
          </p:cNvSpPr>
          <p:nvPr>
            <p:ph type="title"/>
          </p:nvPr>
        </p:nvSpPr>
        <p:spPr>
          <a:xfrm>
            <a:off x="429369" y="178904"/>
            <a:ext cx="8263890" cy="1075811"/>
          </a:xfrm>
        </p:spPr>
        <p:txBody>
          <a:bodyPr vert="horz" lIns="91440" tIns="45720" rIns="91440" bIns="45720" rtlCol="0" anchor="b">
            <a:normAutofit/>
          </a:bodyPr>
          <a:lstStyle/>
          <a:p>
            <a:pPr algn="l">
              <a:lnSpc>
                <a:spcPct val="90000"/>
              </a:lnSpc>
              <a:spcBef>
                <a:spcPct val="0"/>
              </a:spcBef>
            </a:pPr>
            <a:r>
              <a:rPr lang="en-US" sz="4100" kern="1200" dirty="0">
                <a:latin typeface="Amatic SC" panose="00000500000000000000" pitchFamily="2" charset="-79"/>
                <a:ea typeface="+mj-ea"/>
                <a:cs typeface="Amatic SC" panose="00000500000000000000" pitchFamily="2" charset="-79"/>
              </a:rPr>
              <a:t>Decomposition</a:t>
            </a:r>
          </a:p>
        </p:txBody>
      </p:sp>
      <p:sp>
        <p:nvSpPr>
          <p:cNvPr id="22" name="sketchy line"/>
          <p:cNvSpPr>
            <a:spLocks noGrp="1" noRot="1" noChangeAspect="1" noMove="1" noResize="1" noEditPoints="1" noAdjustHandles="1" noChangeArrowheads="1" noChangeShapeType="1" noTextEdit="1"/>
          </p:cNvSpPr>
          <p:nvPr/>
        </p:nvSpPr>
        <p:spPr>
          <a:xfrm>
            <a:off x="429369" y="1261158"/>
            <a:ext cx="8229600" cy="13716"/>
          </a:xfrm>
          <a:custGeom>
            <a:avLst/>
            <a:gdLst>
              <a:gd name="connsiteX0" fmla="*/ 0 w 8229600"/>
              <a:gd name="connsiteY0" fmla="*/ 0 h 13716"/>
              <a:gd name="connsiteX1" fmla="*/ 521208 w 8229600"/>
              <a:gd name="connsiteY1" fmla="*/ 0 h 13716"/>
              <a:gd name="connsiteX2" fmla="*/ 1371600 w 8229600"/>
              <a:gd name="connsiteY2" fmla="*/ 0 h 13716"/>
              <a:gd name="connsiteX3" fmla="*/ 2221992 w 8229600"/>
              <a:gd name="connsiteY3" fmla="*/ 0 h 13716"/>
              <a:gd name="connsiteX4" fmla="*/ 3072384 w 8229600"/>
              <a:gd name="connsiteY4" fmla="*/ 0 h 13716"/>
              <a:gd name="connsiteX5" fmla="*/ 3511296 w 8229600"/>
              <a:gd name="connsiteY5" fmla="*/ 0 h 13716"/>
              <a:gd name="connsiteX6" fmla="*/ 4114800 w 8229600"/>
              <a:gd name="connsiteY6" fmla="*/ 0 h 13716"/>
              <a:gd name="connsiteX7" fmla="*/ 4553712 w 8229600"/>
              <a:gd name="connsiteY7" fmla="*/ 0 h 13716"/>
              <a:gd name="connsiteX8" fmla="*/ 5239512 w 8229600"/>
              <a:gd name="connsiteY8" fmla="*/ 0 h 13716"/>
              <a:gd name="connsiteX9" fmla="*/ 5843016 w 8229600"/>
              <a:gd name="connsiteY9" fmla="*/ 0 h 13716"/>
              <a:gd name="connsiteX10" fmla="*/ 6611112 w 8229600"/>
              <a:gd name="connsiteY10" fmla="*/ 0 h 13716"/>
              <a:gd name="connsiteX11" fmla="*/ 7461504 w 8229600"/>
              <a:gd name="connsiteY11" fmla="*/ 0 h 13716"/>
              <a:gd name="connsiteX12" fmla="*/ 8229600 w 8229600"/>
              <a:gd name="connsiteY12" fmla="*/ 0 h 13716"/>
              <a:gd name="connsiteX13" fmla="*/ 8229600 w 8229600"/>
              <a:gd name="connsiteY13" fmla="*/ 13716 h 13716"/>
              <a:gd name="connsiteX14" fmla="*/ 7461504 w 8229600"/>
              <a:gd name="connsiteY14" fmla="*/ 13716 h 13716"/>
              <a:gd name="connsiteX15" fmla="*/ 6940296 w 8229600"/>
              <a:gd name="connsiteY15" fmla="*/ 13716 h 13716"/>
              <a:gd name="connsiteX16" fmla="*/ 6419088 w 8229600"/>
              <a:gd name="connsiteY16" fmla="*/ 13716 h 13716"/>
              <a:gd name="connsiteX17" fmla="*/ 5650992 w 8229600"/>
              <a:gd name="connsiteY17" fmla="*/ 13716 h 13716"/>
              <a:gd name="connsiteX18" fmla="*/ 5129784 w 8229600"/>
              <a:gd name="connsiteY18" fmla="*/ 13716 h 13716"/>
              <a:gd name="connsiteX19" fmla="*/ 4690872 w 8229600"/>
              <a:gd name="connsiteY19" fmla="*/ 13716 h 13716"/>
              <a:gd name="connsiteX20" fmla="*/ 4087368 w 8229600"/>
              <a:gd name="connsiteY20" fmla="*/ 13716 h 13716"/>
              <a:gd name="connsiteX21" fmla="*/ 3401568 w 8229600"/>
              <a:gd name="connsiteY21" fmla="*/ 13716 h 13716"/>
              <a:gd name="connsiteX22" fmla="*/ 2798064 w 8229600"/>
              <a:gd name="connsiteY22" fmla="*/ 13716 h 13716"/>
              <a:gd name="connsiteX23" fmla="*/ 2276856 w 8229600"/>
              <a:gd name="connsiteY23" fmla="*/ 13716 h 13716"/>
              <a:gd name="connsiteX24" fmla="*/ 1426464 w 8229600"/>
              <a:gd name="connsiteY24" fmla="*/ 13716 h 13716"/>
              <a:gd name="connsiteX25" fmla="*/ 740664 w 8229600"/>
              <a:gd name="connsiteY25" fmla="*/ 13716 h 13716"/>
              <a:gd name="connsiteX26" fmla="*/ 0 w 8229600"/>
              <a:gd name="connsiteY26" fmla="*/ 13716 h 13716"/>
              <a:gd name="connsiteX27" fmla="*/ 0 w 8229600"/>
              <a:gd name="connsiteY27" fmla="*/ 0 h 13716"/>
              <a:gd name="connsiteX0-1" fmla="*/ 0 w 8229600"/>
              <a:gd name="connsiteY0-2" fmla="*/ 0 h 13716"/>
              <a:gd name="connsiteX1-3" fmla="*/ 521208 w 8229600"/>
              <a:gd name="connsiteY1-4" fmla="*/ 0 h 13716"/>
              <a:gd name="connsiteX2-5" fmla="*/ 960120 w 8229600"/>
              <a:gd name="connsiteY2-6" fmla="*/ 0 h 13716"/>
              <a:gd name="connsiteX3-7" fmla="*/ 1481328 w 8229600"/>
              <a:gd name="connsiteY3-8" fmla="*/ 0 h 13716"/>
              <a:gd name="connsiteX4-9" fmla="*/ 2167128 w 8229600"/>
              <a:gd name="connsiteY4-10" fmla="*/ 0 h 13716"/>
              <a:gd name="connsiteX5-11" fmla="*/ 2935224 w 8229600"/>
              <a:gd name="connsiteY5-12" fmla="*/ 0 h 13716"/>
              <a:gd name="connsiteX6-13" fmla="*/ 3785616 w 8229600"/>
              <a:gd name="connsiteY6-14" fmla="*/ 0 h 13716"/>
              <a:gd name="connsiteX7-15" fmla="*/ 4636008 w 8229600"/>
              <a:gd name="connsiteY7-16" fmla="*/ 0 h 13716"/>
              <a:gd name="connsiteX8-17" fmla="*/ 5239512 w 8229600"/>
              <a:gd name="connsiteY8-18" fmla="*/ 0 h 13716"/>
              <a:gd name="connsiteX9-19" fmla="*/ 6007608 w 8229600"/>
              <a:gd name="connsiteY9-20" fmla="*/ 0 h 13716"/>
              <a:gd name="connsiteX10-21" fmla="*/ 6693408 w 8229600"/>
              <a:gd name="connsiteY10-22" fmla="*/ 0 h 13716"/>
              <a:gd name="connsiteX11-23" fmla="*/ 7296912 w 8229600"/>
              <a:gd name="connsiteY11-24" fmla="*/ 0 h 13716"/>
              <a:gd name="connsiteX12-25" fmla="*/ 8229600 w 8229600"/>
              <a:gd name="connsiteY12-26" fmla="*/ 0 h 13716"/>
              <a:gd name="connsiteX13-27" fmla="*/ 8229600 w 8229600"/>
              <a:gd name="connsiteY13-28" fmla="*/ 13716 h 13716"/>
              <a:gd name="connsiteX14-29" fmla="*/ 7626096 w 8229600"/>
              <a:gd name="connsiteY14-30" fmla="*/ 13716 h 13716"/>
              <a:gd name="connsiteX15-31" fmla="*/ 7022592 w 8229600"/>
              <a:gd name="connsiteY15-32" fmla="*/ 13716 h 13716"/>
              <a:gd name="connsiteX16-33" fmla="*/ 6172200 w 8229600"/>
              <a:gd name="connsiteY16-34" fmla="*/ 13716 h 13716"/>
              <a:gd name="connsiteX17-35" fmla="*/ 5650992 w 8229600"/>
              <a:gd name="connsiteY17-36" fmla="*/ 13716 h 13716"/>
              <a:gd name="connsiteX18-37" fmla="*/ 4882896 w 8229600"/>
              <a:gd name="connsiteY18-38" fmla="*/ 13716 h 13716"/>
              <a:gd name="connsiteX19-39" fmla="*/ 4443984 w 8229600"/>
              <a:gd name="connsiteY19-40" fmla="*/ 13716 h 13716"/>
              <a:gd name="connsiteX20-41" fmla="*/ 3758184 w 8229600"/>
              <a:gd name="connsiteY20-42" fmla="*/ 13716 h 13716"/>
              <a:gd name="connsiteX21-43" fmla="*/ 3236976 w 8229600"/>
              <a:gd name="connsiteY21-44" fmla="*/ 13716 h 13716"/>
              <a:gd name="connsiteX22-45" fmla="*/ 2386584 w 8229600"/>
              <a:gd name="connsiteY22-46" fmla="*/ 13716 h 13716"/>
              <a:gd name="connsiteX23-47" fmla="*/ 1947672 w 8229600"/>
              <a:gd name="connsiteY23-48" fmla="*/ 13716 h 13716"/>
              <a:gd name="connsiteX24-49" fmla="*/ 1261872 w 8229600"/>
              <a:gd name="connsiteY24-50" fmla="*/ 13716 h 13716"/>
              <a:gd name="connsiteX25-51" fmla="*/ 822960 w 8229600"/>
              <a:gd name="connsiteY25-52" fmla="*/ 13716 h 13716"/>
              <a:gd name="connsiteX26-53" fmla="*/ 0 w 8229600"/>
              <a:gd name="connsiteY26-54" fmla="*/ 13716 h 13716"/>
              <a:gd name="connsiteX27-55" fmla="*/ 0 w 8229600"/>
              <a:gd name="connsiteY27-56" fmla="*/ 0 h 137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Lst>
            <a:rect l="l" t="t" r="r" b="b"/>
            <a:pathLst>
              <a:path w="8229600" h="13716"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997" y="6635"/>
                  <a:pt x="8229550" y="9822"/>
                  <a:pt x="8229600" y="13716"/>
                </a:cubicBezTo>
                <a:cubicBezTo>
                  <a:pt x="7945777" y="15373"/>
                  <a:pt x="7812308" y="-13083"/>
                  <a:pt x="7461504" y="13716"/>
                </a:cubicBezTo>
                <a:cubicBezTo>
                  <a:pt x="7129391" y="48613"/>
                  <a:pt x="7087333" y="37334"/>
                  <a:pt x="6940296" y="13716"/>
                </a:cubicBezTo>
                <a:cubicBezTo>
                  <a:pt x="6810862" y="-27592"/>
                  <a:pt x="6701312" y="14789"/>
                  <a:pt x="6419088" y="13716"/>
                </a:cubicBezTo>
                <a:cubicBezTo>
                  <a:pt x="6152777" y="14283"/>
                  <a:pt x="5868611" y="44230"/>
                  <a:pt x="5650992" y="13716"/>
                </a:cubicBezTo>
                <a:cubicBezTo>
                  <a:pt x="5439747" y="10678"/>
                  <a:pt x="5334901" y="-5616"/>
                  <a:pt x="5129784" y="13716"/>
                </a:cubicBezTo>
                <a:cubicBezTo>
                  <a:pt x="4955906" y="35886"/>
                  <a:pt x="4793216" y="29316"/>
                  <a:pt x="4690872" y="13716"/>
                </a:cubicBezTo>
                <a:cubicBezTo>
                  <a:pt x="4552374" y="26515"/>
                  <a:pt x="4318742" y="1676"/>
                  <a:pt x="4087368" y="13716"/>
                </a:cubicBezTo>
                <a:cubicBezTo>
                  <a:pt x="3849418" y="28053"/>
                  <a:pt x="3751577" y="25116"/>
                  <a:pt x="3401568" y="13716"/>
                </a:cubicBezTo>
                <a:cubicBezTo>
                  <a:pt x="3067953" y="15837"/>
                  <a:pt x="3012425" y="22307"/>
                  <a:pt x="2798064" y="13716"/>
                </a:cubicBezTo>
                <a:cubicBezTo>
                  <a:pt x="2565154" y="11948"/>
                  <a:pt x="2426719" y="-36366"/>
                  <a:pt x="2276856" y="13716"/>
                </a:cubicBezTo>
                <a:cubicBezTo>
                  <a:pt x="2090980" y="-190"/>
                  <a:pt x="1702030" y="-12752"/>
                  <a:pt x="1426464" y="13716"/>
                </a:cubicBezTo>
                <a:cubicBezTo>
                  <a:pt x="1104481" y="65071"/>
                  <a:pt x="985013" y="-12262"/>
                  <a:pt x="740664" y="13716"/>
                </a:cubicBezTo>
                <a:cubicBezTo>
                  <a:pt x="507391" y="37071"/>
                  <a:pt x="191740" y="-16226"/>
                  <a:pt x="0" y="13716"/>
                </a:cubicBezTo>
                <a:cubicBezTo>
                  <a:pt x="503" y="9208"/>
                  <a:pt x="165" y="5575"/>
                  <a:pt x="0" y="0"/>
                </a:cubicBezTo>
                <a:close/>
              </a:path>
              <a:path w="8229600" h="13716"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29236" y="7266"/>
                  <a:pt x="8229919" y="9308"/>
                  <a:pt x="8229600" y="13716"/>
                </a:cubicBezTo>
                <a:cubicBezTo>
                  <a:pt x="8094333" y="-9824"/>
                  <a:pt x="7850928" y="32876"/>
                  <a:pt x="7626096" y="13716"/>
                </a:cubicBezTo>
                <a:cubicBezTo>
                  <a:pt x="7448378" y="-5141"/>
                  <a:pt x="7315174" y="-6416"/>
                  <a:pt x="7022592" y="13716"/>
                </a:cubicBezTo>
                <a:cubicBezTo>
                  <a:pt x="6686163" y="45927"/>
                  <a:pt x="6352629" y="18938"/>
                  <a:pt x="6172200" y="13716"/>
                </a:cubicBezTo>
                <a:cubicBezTo>
                  <a:pt x="6015590" y="37773"/>
                  <a:pt x="5770309" y="16706"/>
                  <a:pt x="5650992" y="13716"/>
                </a:cubicBezTo>
                <a:cubicBezTo>
                  <a:pt x="5483975" y="7520"/>
                  <a:pt x="5165324" y="64376"/>
                  <a:pt x="4882896" y="13716"/>
                </a:cubicBezTo>
                <a:cubicBezTo>
                  <a:pt x="4568934" y="2481"/>
                  <a:pt x="4556334" y="23104"/>
                  <a:pt x="4443984" y="13716"/>
                </a:cubicBezTo>
                <a:cubicBezTo>
                  <a:pt x="4320775" y="6004"/>
                  <a:pt x="4034988" y="-8062"/>
                  <a:pt x="3758184" y="13716"/>
                </a:cubicBezTo>
                <a:cubicBezTo>
                  <a:pt x="3445155" y="-5570"/>
                  <a:pt x="3367892" y="9252"/>
                  <a:pt x="3236976" y="13716"/>
                </a:cubicBezTo>
                <a:cubicBezTo>
                  <a:pt x="3093796" y="21836"/>
                  <a:pt x="2635824" y="19560"/>
                  <a:pt x="2386584" y="13716"/>
                </a:cubicBezTo>
                <a:cubicBezTo>
                  <a:pt x="2139815" y="-7869"/>
                  <a:pt x="2105958" y="21373"/>
                  <a:pt x="1947672" y="13716"/>
                </a:cubicBezTo>
                <a:cubicBezTo>
                  <a:pt x="1801011" y="-24483"/>
                  <a:pt x="1533636" y="10074"/>
                  <a:pt x="1261872" y="13716"/>
                </a:cubicBezTo>
                <a:cubicBezTo>
                  <a:pt x="989528" y="27655"/>
                  <a:pt x="1025848" y="10113"/>
                  <a:pt x="822960" y="13716"/>
                </a:cubicBezTo>
                <a:cubicBezTo>
                  <a:pt x="653456" y="16384"/>
                  <a:pt x="304027" y="3429"/>
                  <a:pt x="0" y="13716"/>
                </a:cubicBezTo>
                <a:cubicBezTo>
                  <a:pt x="326" y="10292"/>
                  <a:pt x="-17" y="5199"/>
                  <a:pt x="0" y="0"/>
                </a:cubicBezTo>
                <a:close/>
              </a:path>
              <a:path w="8229600" h="13716"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815" y="6665"/>
                  <a:pt x="8229309" y="10133"/>
                  <a:pt x="8229600" y="13716"/>
                </a:cubicBezTo>
                <a:cubicBezTo>
                  <a:pt x="7944174" y="-33676"/>
                  <a:pt x="7795646" y="-38977"/>
                  <a:pt x="7461504" y="13716"/>
                </a:cubicBezTo>
                <a:cubicBezTo>
                  <a:pt x="7129776" y="46515"/>
                  <a:pt x="7082769" y="26874"/>
                  <a:pt x="6940296" y="13716"/>
                </a:cubicBezTo>
                <a:cubicBezTo>
                  <a:pt x="6799665" y="-20447"/>
                  <a:pt x="6652769" y="27211"/>
                  <a:pt x="6419088" y="13716"/>
                </a:cubicBezTo>
                <a:cubicBezTo>
                  <a:pt x="6143970" y="47703"/>
                  <a:pt x="5863165" y="-21103"/>
                  <a:pt x="5650992" y="13716"/>
                </a:cubicBezTo>
                <a:cubicBezTo>
                  <a:pt x="5419172" y="36034"/>
                  <a:pt x="5309448" y="-4977"/>
                  <a:pt x="5129784" y="13716"/>
                </a:cubicBezTo>
                <a:cubicBezTo>
                  <a:pt x="4947928" y="21451"/>
                  <a:pt x="4795021" y="1288"/>
                  <a:pt x="4690872" y="13716"/>
                </a:cubicBezTo>
                <a:cubicBezTo>
                  <a:pt x="4564358" y="-14151"/>
                  <a:pt x="4295485" y="-29852"/>
                  <a:pt x="4087368" y="13716"/>
                </a:cubicBezTo>
                <a:cubicBezTo>
                  <a:pt x="3871704" y="35834"/>
                  <a:pt x="3732927" y="-15470"/>
                  <a:pt x="3401568" y="13716"/>
                </a:cubicBezTo>
                <a:cubicBezTo>
                  <a:pt x="3075889" y="15088"/>
                  <a:pt x="3025898" y="39828"/>
                  <a:pt x="2798064" y="13716"/>
                </a:cubicBezTo>
                <a:cubicBezTo>
                  <a:pt x="2581856" y="-25441"/>
                  <a:pt x="2428311" y="-9472"/>
                  <a:pt x="2276856" y="13716"/>
                </a:cubicBezTo>
                <a:cubicBezTo>
                  <a:pt x="2098246" y="48711"/>
                  <a:pt x="1737531" y="51387"/>
                  <a:pt x="1426464" y="13716"/>
                </a:cubicBezTo>
                <a:cubicBezTo>
                  <a:pt x="1104708" y="21917"/>
                  <a:pt x="1006595" y="11356"/>
                  <a:pt x="740664" y="13716"/>
                </a:cubicBezTo>
                <a:cubicBezTo>
                  <a:pt x="480378" y="28512"/>
                  <a:pt x="202592" y="-16929"/>
                  <a:pt x="0" y="13716"/>
                </a:cubicBezTo>
                <a:cubicBezTo>
                  <a:pt x="244" y="8978"/>
                  <a:pt x="436" y="6414"/>
                  <a:pt x="0" y="0"/>
                </a:cubicBezTo>
                <a:close/>
              </a:path>
            </a:pathLst>
          </a:custGeom>
          <a:solidFill>
            <a:schemeClr val="accent2">
              <a:alpha val="75000"/>
            </a:schemeClr>
          </a:solidFill>
          <a:ln w="44450" cap="rnd">
            <a:solidFill>
              <a:schemeClr val="accent2">
                <a:alpha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1400" b="0" i="0" u="none" strike="noStrike" kern="0" cap="none" spc="0" normalizeH="0" baseline="0" noProof="0">
              <a:ln>
                <a:noFill/>
              </a:ln>
              <a:solidFill>
                <a:srgbClr val="FFFFFF"/>
              </a:solidFill>
              <a:effectLst/>
              <a:uLnTx/>
              <a:uFillTx/>
              <a:latin typeface="Arial" panose="020B0604020202020204"/>
              <a:ea typeface="+mn-ea"/>
              <a:cs typeface="+mn-cs"/>
              <a:sym typeface="Arial" panose="020B0604020202020204"/>
            </a:endParaRPr>
          </a:p>
        </p:txBody>
      </p:sp>
      <p:sp>
        <p:nvSpPr>
          <p:cNvPr id="5" name="Slide Number Placeholder 4"/>
          <p:cNvSpPr>
            <a:spLocks noGrp="1"/>
          </p:cNvSpPr>
          <p:nvPr>
            <p:ph type="sldNum" idx="12"/>
          </p:nvPr>
        </p:nvSpPr>
        <p:spPr>
          <a:xfrm>
            <a:off x="6457950" y="4767262"/>
            <a:ext cx="2057400" cy="273844"/>
          </a:xfrm>
        </p:spPr>
        <p:txBody>
          <a:bodyPr vert="horz" lIns="91440" tIns="45720" rIns="91440" bIns="45720" rtlCol="0" anchor="ctr">
            <a:normAutofit/>
          </a:bodyPr>
          <a:lstStyle/>
          <a:p>
            <a:pPr marL="0" marR="0" lvl="0" indent="0" algn="r" defTabSz="914400" rtl="0" eaLnBrk="1" fontAlgn="auto" latinLnBrk="0" hangingPunct="1">
              <a:lnSpc>
                <a:spcPct val="90000"/>
              </a:lnSpc>
              <a:spcBef>
                <a:spcPts val="0"/>
              </a:spcBef>
              <a:spcAft>
                <a:spcPts val="600"/>
              </a:spcAft>
              <a:buClrTx/>
              <a:buSzTx/>
              <a:buFont typeface="Arial" panose="020B0604020202020204"/>
              <a:buNone/>
              <a:defRPr/>
            </a:pPr>
            <a:fld id="{00000000-1234-1234-1234-123412341234}" type="slidenum">
              <a:rPr kumimoji="0" lang="en-US" sz="700" b="0" i="0" u="none" strike="noStrike" kern="1200" cap="none" spc="0" normalizeH="0" baseline="0" noProof="0">
                <a:ln>
                  <a:noFill/>
                </a:ln>
                <a:solidFill>
                  <a:prstClr val="black">
                    <a:tint val="75000"/>
                  </a:prstClr>
                </a:solidFill>
                <a:effectLst/>
                <a:uLnTx/>
                <a:uFillTx/>
                <a:latin typeface="Calibri" panose="020F0502020204030204"/>
                <a:ea typeface="+mn-ea"/>
                <a:cs typeface="Amatic SC" panose="00000500000000000000"/>
                <a:sym typeface="Amatic SC" panose="00000500000000000000"/>
              </a:rPr>
              <a:t>27</a:t>
            </a:fld>
            <a:endParaRPr kumimoji="0" lang="en-US" sz="700" b="0" i="0" u="none" strike="noStrike" kern="1200" cap="none" spc="0" normalizeH="0" baseline="0" noProof="0">
              <a:ln>
                <a:noFill/>
              </a:ln>
              <a:solidFill>
                <a:prstClr val="black">
                  <a:tint val="75000"/>
                </a:prstClr>
              </a:solidFill>
              <a:effectLst/>
              <a:uLnTx/>
              <a:uFillTx/>
              <a:latin typeface="Calibri" panose="020F0502020204030204"/>
              <a:ea typeface="+mn-ea"/>
              <a:cs typeface="Amatic SC" panose="00000500000000000000"/>
              <a:sym typeface="Amatic SC" panose="00000500000000000000"/>
            </a:endParaRPr>
          </a:p>
        </p:txBody>
      </p:sp>
      <p:pic>
        <p:nvPicPr>
          <p:cNvPr id="4" name="Picture 3"/>
          <p:cNvPicPr>
            <a:picLocks noChangeAspect="1"/>
          </p:cNvPicPr>
          <p:nvPr/>
        </p:nvPicPr>
        <p:blipFill>
          <a:blip r:embed="rId2"/>
          <a:stretch>
            <a:fillRect/>
          </a:stretch>
        </p:blipFill>
        <p:spPr>
          <a:xfrm>
            <a:off x="5368017" y="1433619"/>
            <a:ext cx="3147333" cy="2956816"/>
          </a:xfrm>
          <a:prstGeom prst="rect">
            <a:avLst/>
          </a:prstGeom>
        </p:spPr>
      </p:pic>
      <p:sp>
        <p:nvSpPr>
          <p:cNvPr id="13" name="Rectangle 12"/>
          <p:cNvSpPr/>
          <p:nvPr/>
        </p:nvSpPr>
        <p:spPr>
          <a:xfrm>
            <a:off x="429369" y="1553487"/>
            <a:ext cx="5035164" cy="3089379"/>
          </a:xfrm>
          <a:prstGeom prst="rect">
            <a:avLst/>
          </a:prstGeom>
        </p:spPr>
        <p:style>
          <a:lnRef idx="0">
            <a:scrgbClr r="0" g="0" b="0"/>
          </a:lnRef>
          <a:fillRef idx="0">
            <a:scrgbClr r="0" g="0" b="0"/>
          </a:fillRef>
          <a:effectRef idx="0">
            <a:scrgbClr r="0" g="0" b="0"/>
          </a:effectRef>
          <a:fontRef idx="minor">
            <a:schemeClr val="dk1"/>
          </a:fontRef>
        </p:style>
        <p:txBody>
          <a:bodyPr vert="horz" lIns="91440" tIns="45720" rIns="91440" bIns="45720" rtlCol="0" anchor="t">
            <a:normAutofit fontScale="92500" lnSpcReduction="10000"/>
          </a:bodyP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nSpc>
                <a:spcPct val="90000"/>
              </a:lnSpc>
              <a:spcAft>
                <a:spcPts val="600"/>
              </a:spcAft>
            </a:pPr>
            <a:r>
              <a:rPr lang="en-US" sz="2000" kern="1200" dirty="0">
                <a:solidFill>
                  <a:schemeClr val="tx1"/>
                </a:solidFill>
              </a:rPr>
              <a:t>- </a:t>
            </a:r>
            <a:r>
              <a:rPr lang="en-US" sz="2000" kern="1200" dirty="0" err="1">
                <a:solidFill>
                  <a:schemeClr val="tx1"/>
                </a:solidFill>
              </a:rPr>
              <a:t>Với</a:t>
            </a:r>
            <a:r>
              <a:rPr lang="en-US" sz="2000" kern="1200" dirty="0">
                <a:solidFill>
                  <a:schemeClr val="tx1"/>
                </a:solidFill>
              </a:rPr>
              <a:t> P </a:t>
            </a:r>
            <a:r>
              <a:rPr lang="en-US" sz="2000" kern="1200" dirty="0" err="1">
                <a:solidFill>
                  <a:schemeClr val="tx1"/>
                </a:solidFill>
              </a:rPr>
              <a:t>là</a:t>
            </a:r>
            <a:r>
              <a:rPr lang="en-US" sz="2000" kern="1200" dirty="0">
                <a:solidFill>
                  <a:schemeClr val="tx1"/>
                </a:solidFill>
              </a:rPr>
              <a:t> </a:t>
            </a:r>
            <a:r>
              <a:rPr lang="en-US" sz="2000" kern="1200" dirty="0" err="1">
                <a:solidFill>
                  <a:schemeClr val="tx1"/>
                </a:solidFill>
              </a:rPr>
              <a:t>tổng</a:t>
            </a:r>
            <a:r>
              <a:rPr lang="en-US" sz="2000" kern="1200" dirty="0">
                <a:solidFill>
                  <a:schemeClr val="tx1"/>
                </a:solidFill>
              </a:rPr>
              <a:t> </a:t>
            </a:r>
            <a:r>
              <a:rPr lang="en-US" sz="2000" kern="1200" dirty="0" err="1">
                <a:solidFill>
                  <a:schemeClr val="tx1"/>
                </a:solidFill>
              </a:rPr>
              <a:t>giá</a:t>
            </a:r>
            <a:r>
              <a:rPr lang="en-US" sz="2000" kern="1200" dirty="0">
                <a:solidFill>
                  <a:schemeClr val="tx1"/>
                </a:solidFill>
              </a:rPr>
              <a:t> </a:t>
            </a:r>
            <a:r>
              <a:rPr lang="en-US" sz="2000" kern="1200" dirty="0" err="1">
                <a:solidFill>
                  <a:schemeClr val="tx1"/>
                </a:solidFill>
              </a:rPr>
              <a:t>trị</a:t>
            </a:r>
            <a:r>
              <a:rPr lang="en-US" sz="2000" kern="1200" dirty="0">
                <a:solidFill>
                  <a:schemeClr val="tx1"/>
                </a:solidFill>
              </a:rPr>
              <a:t> </a:t>
            </a:r>
            <a:r>
              <a:rPr lang="en-US" sz="2000" kern="1200" dirty="0" err="1">
                <a:solidFill>
                  <a:schemeClr val="tx1"/>
                </a:solidFill>
              </a:rPr>
              <a:t>của</a:t>
            </a:r>
            <a:r>
              <a:rPr lang="en-US" sz="2000" kern="1200" dirty="0">
                <a:solidFill>
                  <a:schemeClr val="tx1"/>
                </a:solidFill>
              </a:rPr>
              <a:t> </a:t>
            </a:r>
            <a:r>
              <a:rPr lang="en-US" sz="2000" kern="1200" dirty="0" err="1">
                <a:solidFill>
                  <a:schemeClr val="tx1"/>
                </a:solidFill>
              </a:rPr>
              <a:t>các</a:t>
            </a:r>
            <a:r>
              <a:rPr lang="en-US" sz="2000" kern="1200" dirty="0">
                <a:solidFill>
                  <a:schemeClr val="tx1"/>
                </a:solidFill>
              </a:rPr>
              <a:t> </a:t>
            </a:r>
            <a:r>
              <a:rPr lang="en-US" sz="2000" kern="1200" dirty="0" err="1">
                <a:solidFill>
                  <a:schemeClr val="tx1"/>
                </a:solidFill>
              </a:rPr>
              <a:t>tờ</a:t>
            </a:r>
            <a:r>
              <a:rPr lang="en-US" sz="2000" kern="1200" dirty="0">
                <a:solidFill>
                  <a:schemeClr val="tx1"/>
                </a:solidFill>
              </a:rPr>
              <a:t> </a:t>
            </a:r>
            <a:r>
              <a:rPr lang="en-US" sz="2000" kern="1200" dirty="0" err="1">
                <a:solidFill>
                  <a:schemeClr val="tx1"/>
                </a:solidFill>
              </a:rPr>
              <a:t>tiền</a:t>
            </a:r>
            <a:r>
              <a:rPr lang="en-US" sz="2000" kern="1200" dirty="0">
                <a:solidFill>
                  <a:schemeClr val="tx1"/>
                </a:solidFill>
              </a:rPr>
              <a:t>. </a:t>
            </a:r>
            <a:r>
              <a:rPr lang="en-US" sz="2000" kern="1200" dirty="0" err="1">
                <a:solidFill>
                  <a:schemeClr val="tx1"/>
                </a:solidFill>
              </a:rPr>
              <a:t>Để</a:t>
            </a:r>
            <a:r>
              <a:rPr lang="en-US" sz="2000" kern="1200" dirty="0">
                <a:solidFill>
                  <a:schemeClr val="tx1"/>
                </a:solidFill>
              </a:rPr>
              <a:t> </a:t>
            </a:r>
            <a:r>
              <a:rPr lang="en-US" sz="2000" kern="1200" dirty="0" err="1">
                <a:solidFill>
                  <a:schemeClr val="tx1"/>
                </a:solidFill>
              </a:rPr>
              <a:t>có</a:t>
            </a:r>
            <a:r>
              <a:rPr lang="en-US" sz="2000" kern="1200" dirty="0">
                <a:solidFill>
                  <a:schemeClr val="tx1"/>
                </a:solidFill>
              </a:rPr>
              <a:t> P, ở </a:t>
            </a:r>
            <a:r>
              <a:rPr lang="en-US" sz="2000" kern="1200" dirty="0" err="1">
                <a:solidFill>
                  <a:schemeClr val="tx1"/>
                </a:solidFill>
              </a:rPr>
              <a:t>mỗi</a:t>
            </a:r>
            <a:r>
              <a:rPr lang="en-US" sz="2000" kern="1200" dirty="0">
                <a:solidFill>
                  <a:schemeClr val="tx1"/>
                </a:solidFill>
              </a:rPr>
              <a:t> </a:t>
            </a:r>
            <a:r>
              <a:rPr lang="en-US" sz="2000" kern="1200" dirty="0" err="1">
                <a:solidFill>
                  <a:schemeClr val="tx1"/>
                </a:solidFill>
              </a:rPr>
              <a:t>lượt</a:t>
            </a:r>
            <a:r>
              <a:rPr lang="en-US" sz="2000" kern="1200" dirty="0">
                <a:solidFill>
                  <a:schemeClr val="tx1"/>
                </a:solidFill>
              </a:rPr>
              <a:t> ta </a:t>
            </a:r>
            <a:r>
              <a:rPr lang="en-US" sz="2000" kern="1200" dirty="0" err="1">
                <a:solidFill>
                  <a:schemeClr val="tx1"/>
                </a:solidFill>
              </a:rPr>
              <a:t>sẽ</a:t>
            </a:r>
            <a:r>
              <a:rPr lang="en-US" sz="2000" kern="1200" dirty="0">
                <a:solidFill>
                  <a:schemeClr val="tx1"/>
                </a:solidFill>
              </a:rPr>
              <a:t> </a:t>
            </a:r>
            <a:r>
              <a:rPr lang="en-US" sz="2000" kern="1200" dirty="0" err="1">
                <a:solidFill>
                  <a:schemeClr val="tx1"/>
                </a:solidFill>
              </a:rPr>
              <a:t>lấy</a:t>
            </a:r>
            <a:r>
              <a:rPr lang="en-US" sz="2000" kern="1200" dirty="0">
                <a:solidFill>
                  <a:schemeClr val="tx1"/>
                </a:solidFill>
              </a:rPr>
              <a:t> </a:t>
            </a:r>
            <a:r>
              <a:rPr lang="en-US" sz="2000" kern="1200" dirty="0" err="1">
                <a:solidFill>
                  <a:schemeClr val="tx1"/>
                </a:solidFill>
              </a:rPr>
              <a:t>thêm</a:t>
            </a:r>
            <a:r>
              <a:rPr lang="en-US" sz="2000" kern="1200" dirty="0">
                <a:solidFill>
                  <a:schemeClr val="tx1"/>
                </a:solidFill>
              </a:rPr>
              <a:t> 1 </a:t>
            </a:r>
            <a:r>
              <a:rPr lang="en-US" sz="2000" kern="1200" dirty="0" err="1">
                <a:solidFill>
                  <a:schemeClr val="tx1"/>
                </a:solidFill>
              </a:rPr>
              <a:t>tờ</a:t>
            </a:r>
            <a:r>
              <a:rPr lang="en-US" sz="2000" kern="1200" dirty="0">
                <a:solidFill>
                  <a:schemeClr val="tx1"/>
                </a:solidFill>
              </a:rPr>
              <a:t> </a:t>
            </a:r>
            <a:r>
              <a:rPr lang="en-US" sz="2000" kern="1200" dirty="0" err="1">
                <a:solidFill>
                  <a:schemeClr val="tx1"/>
                </a:solidFill>
              </a:rPr>
              <a:t>tiền</a:t>
            </a:r>
            <a:r>
              <a:rPr lang="en-US" sz="2000" kern="1200" dirty="0">
                <a:solidFill>
                  <a:schemeClr val="tx1"/>
                </a:solidFill>
              </a:rPr>
              <a:t> </a:t>
            </a:r>
            <a:r>
              <a:rPr lang="en-US" sz="2000" kern="1200" dirty="0" err="1">
                <a:solidFill>
                  <a:schemeClr val="tx1"/>
                </a:solidFill>
              </a:rPr>
              <a:t>có</a:t>
            </a:r>
            <a:r>
              <a:rPr lang="en-US" sz="2000" kern="1200" dirty="0">
                <a:solidFill>
                  <a:schemeClr val="tx1"/>
                </a:solidFill>
              </a:rPr>
              <a:t> </a:t>
            </a:r>
            <a:r>
              <a:rPr lang="en-US" sz="2000" kern="1200" dirty="0" err="1">
                <a:solidFill>
                  <a:schemeClr val="tx1"/>
                </a:solidFill>
              </a:rPr>
              <a:t>mệnh</a:t>
            </a:r>
            <a:r>
              <a:rPr lang="en-US" sz="2000" kern="1200" dirty="0">
                <a:solidFill>
                  <a:schemeClr val="tx1"/>
                </a:solidFill>
              </a:rPr>
              <a:t> </a:t>
            </a:r>
            <a:r>
              <a:rPr lang="en-US" sz="2000" kern="1200" dirty="0" err="1">
                <a:solidFill>
                  <a:schemeClr val="tx1"/>
                </a:solidFill>
              </a:rPr>
              <a:t>giá</a:t>
            </a:r>
            <a:r>
              <a:rPr lang="en-US" sz="2000" kern="1200" dirty="0">
                <a:solidFill>
                  <a:schemeClr val="tx1"/>
                </a:solidFill>
              </a:rPr>
              <a:t> V </a:t>
            </a:r>
            <a:r>
              <a:rPr lang="en-US" sz="2000" kern="1200" dirty="0" err="1">
                <a:solidFill>
                  <a:schemeClr val="tx1"/>
                </a:solidFill>
              </a:rPr>
              <a:t>vào</a:t>
            </a:r>
            <a:r>
              <a:rPr lang="en-US" sz="2000" kern="1200" dirty="0">
                <a:solidFill>
                  <a:schemeClr val="tx1"/>
                </a:solidFill>
              </a:rPr>
              <a:t> </a:t>
            </a:r>
            <a:r>
              <a:rPr lang="en-US" sz="2000" kern="1200" dirty="0" err="1">
                <a:solidFill>
                  <a:schemeClr val="tx1"/>
                </a:solidFill>
              </a:rPr>
              <a:t>giá</a:t>
            </a:r>
            <a:r>
              <a:rPr lang="en-US" sz="2000" kern="1200" dirty="0">
                <a:solidFill>
                  <a:schemeClr val="tx1"/>
                </a:solidFill>
              </a:rPr>
              <a:t> </a:t>
            </a:r>
            <a:r>
              <a:rPr lang="en-US" sz="2000" kern="1200" dirty="0" err="1">
                <a:solidFill>
                  <a:schemeClr val="tx1"/>
                </a:solidFill>
              </a:rPr>
              <a:t>trị</a:t>
            </a:r>
            <a:r>
              <a:rPr lang="en-US" sz="2000" kern="1200" dirty="0">
                <a:solidFill>
                  <a:schemeClr val="tx1"/>
                </a:solidFill>
              </a:rPr>
              <a:t> </a:t>
            </a:r>
            <a:r>
              <a:rPr lang="en-US" sz="2000" kern="1200" dirty="0" err="1">
                <a:solidFill>
                  <a:schemeClr val="tx1"/>
                </a:solidFill>
              </a:rPr>
              <a:t>hiện</a:t>
            </a:r>
            <a:r>
              <a:rPr lang="en-US" sz="2000" kern="1200" dirty="0">
                <a:solidFill>
                  <a:schemeClr val="tx1"/>
                </a:solidFill>
              </a:rPr>
              <a:t> </a:t>
            </a:r>
            <a:r>
              <a:rPr lang="en-US" sz="2000" kern="1200" dirty="0" err="1">
                <a:solidFill>
                  <a:schemeClr val="tx1"/>
                </a:solidFill>
              </a:rPr>
              <a:t>có</a:t>
            </a:r>
            <a:r>
              <a:rPr lang="en-US" sz="2000" kern="1200" dirty="0">
                <a:solidFill>
                  <a:schemeClr val="tx1"/>
                </a:solidFill>
              </a:rPr>
              <a:t> </a:t>
            </a:r>
            <a:r>
              <a:rPr lang="en-US" sz="2000" kern="1200" dirty="0" err="1">
                <a:solidFill>
                  <a:schemeClr val="tx1"/>
                </a:solidFill>
              </a:rPr>
              <a:t>là</a:t>
            </a:r>
            <a:r>
              <a:rPr lang="en-US" sz="2000" kern="1200" dirty="0">
                <a:solidFill>
                  <a:schemeClr val="tx1"/>
                </a:solidFill>
              </a:rPr>
              <a:t> Q </a:t>
            </a:r>
            <a:r>
              <a:rPr lang="en-US" sz="2000" kern="1200" dirty="0" err="1">
                <a:solidFill>
                  <a:schemeClr val="tx1"/>
                </a:solidFill>
              </a:rPr>
              <a:t>sao</a:t>
            </a:r>
            <a:r>
              <a:rPr lang="en-US" sz="2000" kern="1200" dirty="0">
                <a:solidFill>
                  <a:schemeClr val="tx1"/>
                </a:solidFill>
              </a:rPr>
              <a:t> </a:t>
            </a:r>
            <a:r>
              <a:rPr lang="en-US" sz="2000" kern="1200" dirty="0" err="1">
                <a:solidFill>
                  <a:schemeClr val="tx1"/>
                </a:solidFill>
              </a:rPr>
              <a:t>cho</a:t>
            </a:r>
            <a:r>
              <a:rPr lang="en-US" sz="2000" kern="1200" dirty="0">
                <a:solidFill>
                  <a:schemeClr val="tx1"/>
                </a:solidFill>
              </a:rPr>
              <a:t> Q+V=P.</a:t>
            </a:r>
          </a:p>
          <a:p>
            <a:pPr>
              <a:lnSpc>
                <a:spcPct val="90000"/>
              </a:lnSpc>
              <a:spcAft>
                <a:spcPts val="600"/>
              </a:spcAft>
            </a:pPr>
            <a:r>
              <a:rPr lang="en-US" sz="2000" i="1" kern="1200" dirty="0" err="1">
                <a:solidFill>
                  <a:schemeClr val="tx1"/>
                </a:solidFill>
              </a:rPr>
              <a:t>dp</a:t>
            </a:r>
            <a:r>
              <a:rPr lang="en-US" sz="2000" i="1" kern="1200" dirty="0">
                <a:solidFill>
                  <a:schemeClr val="tx1"/>
                </a:solidFill>
              </a:rPr>
              <a:t>(P)=</a:t>
            </a:r>
            <a:r>
              <a:rPr lang="en-US" sz="2000" i="1" kern="1200" dirty="0" err="1">
                <a:solidFill>
                  <a:schemeClr val="tx1"/>
                </a:solidFill>
              </a:rPr>
              <a:t>dp</a:t>
            </a:r>
            <a:r>
              <a:rPr lang="en-US" sz="2000" i="1" kern="1200" dirty="0">
                <a:solidFill>
                  <a:schemeClr val="tx1"/>
                </a:solidFill>
              </a:rPr>
              <a:t>(Q)+1=k</a:t>
            </a:r>
          </a:p>
          <a:p>
            <a:pPr>
              <a:lnSpc>
                <a:spcPct val="90000"/>
              </a:lnSpc>
              <a:spcAft>
                <a:spcPts val="600"/>
              </a:spcAft>
            </a:pPr>
            <a:r>
              <a:rPr lang="en-US" sz="2000" kern="1200" dirty="0">
                <a:solidFill>
                  <a:schemeClr val="tx1"/>
                </a:solidFill>
              </a:rPr>
              <a:t>- Ở </a:t>
            </a:r>
            <a:r>
              <a:rPr lang="en-US" sz="2000" kern="1200" dirty="0" err="1">
                <a:solidFill>
                  <a:schemeClr val="tx1"/>
                </a:solidFill>
              </a:rPr>
              <a:t>mỗi</a:t>
            </a:r>
            <a:r>
              <a:rPr lang="en-US" sz="2000" kern="1200" dirty="0">
                <a:solidFill>
                  <a:schemeClr val="tx1"/>
                </a:solidFill>
              </a:rPr>
              <a:t> </a:t>
            </a:r>
            <a:r>
              <a:rPr lang="en-US" sz="2000" kern="1200" dirty="0" err="1">
                <a:solidFill>
                  <a:schemeClr val="tx1"/>
                </a:solidFill>
              </a:rPr>
              <a:t>bước</a:t>
            </a:r>
            <a:r>
              <a:rPr lang="en-US" sz="2000" kern="1200" dirty="0">
                <a:solidFill>
                  <a:schemeClr val="tx1"/>
                </a:solidFill>
              </a:rPr>
              <a:t>, ta </a:t>
            </a:r>
            <a:r>
              <a:rPr lang="en-US" sz="2000" kern="1200" dirty="0" err="1">
                <a:solidFill>
                  <a:schemeClr val="tx1"/>
                </a:solidFill>
              </a:rPr>
              <a:t>sẽ</a:t>
            </a:r>
            <a:r>
              <a:rPr lang="en-US" sz="2000" kern="1200" dirty="0">
                <a:solidFill>
                  <a:schemeClr val="tx1"/>
                </a:solidFill>
              </a:rPr>
              <a:t> </a:t>
            </a:r>
            <a:r>
              <a:rPr lang="en-US" sz="2000" kern="1200" dirty="0" err="1">
                <a:solidFill>
                  <a:schemeClr val="tx1"/>
                </a:solidFill>
              </a:rPr>
              <a:t>lưu</a:t>
            </a:r>
            <a:r>
              <a:rPr lang="en-US" sz="2000" kern="1200" dirty="0">
                <a:solidFill>
                  <a:schemeClr val="tx1"/>
                </a:solidFill>
              </a:rPr>
              <a:t> </a:t>
            </a:r>
            <a:r>
              <a:rPr lang="en-US" sz="2000" kern="1200" dirty="0" err="1">
                <a:solidFill>
                  <a:schemeClr val="tx1"/>
                </a:solidFill>
              </a:rPr>
              <a:t>các</a:t>
            </a:r>
            <a:r>
              <a:rPr lang="en-US" sz="2000" kern="1200" dirty="0">
                <a:solidFill>
                  <a:schemeClr val="tx1"/>
                </a:solidFill>
              </a:rPr>
              <a:t> </a:t>
            </a:r>
            <a:r>
              <a:rPr lang="en-US" sz="2000" kern="1200" dirty="0" err="1">
                <a:solidFill>
                  <a:schemeClr val="tx1"/>
                </a:solidFill>
              </a:rPr>
              <a:t>kết</a:t>
            </a:r>
            <a:r>
              <a:rPr lang="en-US" sz="2000" kern="1200" dirty="0">
                <a:solidFill>
                  <a:schemeClr val="tx1"/>
                </a:solidFill>
              </a:rPr>
              <a:t> </a:t>
            </a:r>
            <a:r>
              <a:rPr lang="en-US" sz="2000" kern="1200" dirty="0" err="1">
                <a:solidFill>
                  <a:schemeClr val="tx1"/>
                </a:solidFill>
              </a:rPr>
              <a:t>quả</a:t>
            </a:r>
            <a:r>
              <a:rPr lang="en-US" sz="2000" kern="1200" dirty="0">
                <a:solidFill>
                  <a:schemeClr val="tx1"/>
                </a:solidFill>
              </a:rPr>
              <a:t> </a:t>
            </a:r>
            <a:r>
              <a:rPr lang="en-US" sz="2000" kern="1200" dirty="0" err="1">
                <a:solidFill>
                  <a:schemeClr val="tx1"/>
                </a:solidFill>
              </a:rPr>
              <a:t>các</a:t>
            </a:r>
            <a:r>
              <a:rPr lang="en-US" sz="2000" kern="1200" dirty="0">
                <a:solidFill>
                  <a:schemeClr val="tx1"/>
                </a:solidFill>
              </a:rPr>
              <a:t> </a:t>
            </a:r>
            <a:r>
              <a:rPr lang="en-US" sz="2000" kern="1200" dirty="0" err="1">
                <a:solidFill>
                  <a:schemeClr val="tx1"/>
                </a:solidFill>
              </a:rPr>
              <a:t>bài</a:t>
            </a:r>
            <a:r>
              <a:rPr lang="en-US" sz="2000" kern="1200" dirty="0">
                <a:solidFill>
                  <a:schemeClr val="tx1"/>
                </a:solidFill>
              </a:rPr>
              <a:t> </a:t>
            </a:r>
            <a:r>
              <a:rPr lang="en-US" sz="2000" kern="1200" dirty="0" err="1">
                <a:solidFill>
                  <a:schemeClr val="tx1"/>
                </a:solidFill>
              </a:rPr>
              <a:t>toán</a:t>
            </a:r>
            <a:r>
              <a:rPr lang="en-US" sz="2000" kern="1200" dirty="0">
                <a:solidFill>
                  <a:schemeClr val="tx1"/>
                </a:solidFill>
              </a:rPr>
              <a:t> </a:t>
            </a:r>
            <a:r>
              <a:rPr lang="en-US" sz="2000" kern="1200" dirty="0" err="1">
                <a:solidFill>
                  <a:schemeClr val="tx1"/>
                </a:solidFill>
              </a:rPr>
              <a:t>vào</a:t>
            </a:r>
            <a:r>
              <a:rPr lang="en-US" sz="2000" kern="1200" dirty="0">
                <a:solidFill>
                  <a:schemeClr val="tx1"/>
                </a:solidFill>
              </a:rPr>
              <a:t> 1 </a:t>
            </a:r>
            <a:r>
              <a:rPr lang="en-US" sz="2000" kern="1200" dirty="0" err="1">
                <a:solidFill>
                  <a:schemeClr val="tx1"/>
                </a:solidFill>
              </a:rPr>
              <a:t>mảng</a:t>
            </a:r>
            <a:r>
              <a:rPr lang="en-US" sz="2000" kern="1200" dirty="0">
                <a:solidFill>
                  <a:schemeClr val="tx1"/>
                </a:solidFill>
              </a:rPr>
              <a:t> </a:t>
            </a:r>
            <a:r>
              <a:rPr lang="en-US" sz="2000" kern="1200" dirty="0" err="1">
                <a:solidFill>
                  <a:schemeClr val="tx1"/>
                </a:solidFill>
              </a:rPr>
              <a:t>dp</a:t>
            </a:r>
            <a:r>
              <a:rPr lang="en-US" sz="2000" kern="1200" dirty="0">
                <a:solidFill>
                  <a:schemeClr val="tx1"/>
                </a:solidFill>
              </a:rPr>
              <a:t>[0..S]. </a:t>
            </a:r>
            <a:r>
              <a:rPr lang="en-US" sz="2000" kern="1200" dirty="0" err="1">
                <a:solidFill>
                  <a:schemeClr val="tx1"/>
                </a:solidFill>
              </a:rPr>
              <a:t>Để</a:t>
            </a:r>
            <a:r>
              <a:rPr lang="en-US" sz="2000" kern="1200" dirty="0">
                <a:solidFill>
                  <a:schemeClr val="tx1"/>
                </a:solidFill>
              </a:rPr>
              <a:t> dung </a:t>
            </a:r>
            <a:r>
              <a:rPr lang="en-US" sz="2000" kern="1200" dirty="0" err="1">
                <a:solidFill>
                  <a:schemeClr val="tx1"/>
                </a:solidFill>
              </a:rPr>
              <a:t>kết</a:t>
            </a:r>
            <a:r>
              <a:rPr lang="en-US" sz="2000" kern="1200" dirty="0">
                <a:solidFill>
                  <a:schemeClr val="tx1"/>
                </a:solidFill>
              </a:rPr>
              <a:t> </a:t>
            </a:r>
            <a:r>
              <a:rPr lang="en-US" sz="2000" kern="1200" dirty="0" err="1">
                <a:solidFill>
                  <a:schemeClr val="tx1"/>
                </a:solidFill>
              </a:rPr>
              <a:t>quả</a:t>
            </a:r>
            <a:r>
              <a:rPr lang="en-US" sz="2000" kern="1200" dirty="0">
                <a:solidFill>
                  <a:schemeClr val="tx1"/>
                </a:solidFill>
              </a:rPr>
              <a:t> </a:t>
            </a:r>
            <a:r>
              <a:rPr lang="en-US" sz="2000" kern="1200" dirty="0" err="1">
                <a:solidFill>
                  <a:schemeClr val="tx1"/>
                </a:solidFill>
              </a:rPr>
              <a:t>lưu</a:t>
            </a:r>
            <a:r>
              <a:rPr lang="en-US" sz="2000" kern="1200" dirty="0">
                <a:solidFill>
                  <a:schemeClr val="tx1"/>
                </a:solidFill>
              </a:rPr>
              <a:t> </a:t>
            </a:r>
            <a:r>
              <a:rPr lang="en-US" sz="2000" kern="1200" dirty="0" err="1">
                <a:solidFill>
                  <a:schemeClr val="tx1"/>
                </a:solidFill>
              </a:rPr>
              <a:t>được</a:t>
            </a:r>
            <a:r>
              <a:rPr lang="en-US" sz="2000" kern="1200" dirty="0">
                <a:solidFill>
                  <a:schemeClr val="tx1"/>
                </a:solidFill>
              </a:rPr>
              <a:t> </a:t>
            </a:r>
            <a:r>
              <a:rPr lang="en-US" sz="2000" kern="1200" dirty="0" err="1">
                <a:solidFill>
                  <a:schemeClr val="tx1"/>
                </a:solidFill>
              </a:rPr>
              <a:t>tính</a:t>
            </a:r>
            <a:r>
              <a:rPr lang="en-US" sz="2000" kern="1200" dirty="0">
                <a:solidFill>
                  <a:schemeClr val="tx1"/>
                </a:solidFill>
              </a:rPr>
              <a:t> </a:t>
            </a:r>
            <a:r>
              <a:rPr lang="en-US" sz="2000" kern="1200" dirty="0" err="1">
                <a:solidFill>
                  <a:schemeClr val="tx1"/>
                </a:solidFill>
              </a:rPr>
              <a:t>toán</a:t>
            </a:r>
            <a:r>
              <a:rPr lang="en-US" sz="2000" kern="1200" dirty="0">
                <a:solidFill>
                  <a:schemeClr val="tx1"/>
                </a:solidFill>
              </a:rPr>
              <a:t> </a:t>
            </a:r>
            <a:r>
              <a:rPr lang="en-US" sz="2000" kern="1200" dirty="0" err="1">
                <a:solidFill>
                  <a:schemeClr val="tx1"/>
                </a:solidFill>
              </a:rPr>
              <a:t>cho</a:t>
            </a:r>
            <a:r>
              <a:rPr lang="en-US" sz="2000" kern="1200" dirty="0">
                <a:solidFill>
                  <a:schemeClr val="tx1"/>
                </a:solidFill>
              </a:rPr>
              <a:t> </a:t>
            </a:r>
            <a:r>
              <a:rPr lang="en-US" sz="2000" kern="1200" dirty="0" err="1">
                <a:solidFill>
                  <a:schemeClr val="tx1"/>
                </a:solidFill>
              </a:rPr>
              <a:t>các</a:t>
            </a:r>
            <a:r>
              <a:rPr lang="en-US" sz="2000" kern="1200" dirty="0">
                <a:solidFill>
                  <a:schemeClr val="tx1"/>
                </a:solidFill>
              </a:rPr>
              <a:t> </a:t>
            </a:r>
            <a:r>
              <a:rPr lang="en-US" sz="2000" kern="1200" dirty="0" err="1">
                <a:solidFill>
                  <a:schemeClr val="tx1"/>
                </a:solidFill>
              </a:rPr>
              <a:t>bài</a:t>
            </a:r>
            <a:r>
              <a:rPr lang="en-US" sz="2000" kern="1200" dirty="0">
                <a:solidFill>
                  <a:schemeClr val="tx1"/>
                </a:solidFill>
              </a:rPr>
              <a:t> </a:t>
            </a:r>
            <a:r>
              <a:rPr lang="en-US" sz="2000" kern="1200" dirty="0" err="1">
                <a:solidFill>
                  <a:schemeClr val="tx1"/>
                </a:solidFill>
              </a:rPr>
              <a:t>toán</a:t>
            </a:r>
            <a:r>
              <a:rPr lang="en-US" sz="2000" kern="1200" dirty="0">
                <a:solidFill>
                  <a:schemeClr val="tx1"/>
                </a:solidFill>
              </a:rPr>
              <a:t> </a:t>
            </a:r>
            <a:r>
              <a:rPr lang="en-US" sz="2000" kern="1200" dirty="0" err="1">
                <a:solidFill>
                  <a:schemeClr val="tx1"/>
                </a:solidFill>
              </a:rPr>
              <a:t>sau</a:t>
            </a:r>
            <a:r>
              <a:rPr lang="en-US" sz="2000" kern="1200" dirty="0">
                <a:solidFill>
                  <a:schemeClr val="tx1"/>
                </a:solidFill>
              </a:rPr>
              <a:t>.</a:t>
            </a:r>
          </a:p>
          <a:p>
            <a:pPr>
              <a:lnSpc>
                <a:spcPct val="90000"/>
              </a:lnSpc>
              <a:spcAft>
                <a:spcPts val="600"/>
              </a:spcAft>
            </a:pPr>
            <a:r>
              <a:rPr lang="en-US" sz="2000" kern="1200" dirty="0">
                <a:solidFill>
                  <a:schemeClr val="tx1"/>
                </a:solidFill>
              </a:rPr>
              <a:t>- Khi </a:t>
            </a:r>
            <a:r>
              <a:rPr lang="en-US" sz="2000" kern="1200" dirty="0" err="1">
                <a:solidFill>
                  <a:schemeClr val="tx1"/>
                </a:solidFill>
              </a:rPr>
              <a:t>có</a:t>
            </a:r>
            <a:r>
              <a:rPr lang="en-US" sz="2000" kern="1200" dirty="0">
                <a:solidFill>
                  <a:schemeClr val="tx1"/>
                </a:solidFill>
              </a:rPr>
              <a:t> </a:t>
            </a:r>
            <a:r>
              <a:rPr lang="en-US" sz="2000" kern="1200" dirty="0" err="1">
                <a:solidFill>
                  <a:schemeClr val="tx1"/>
                </a:solidFill>
              </a:rPr>
              <a:t>nhiều</a:t>
            </a:r>
            <a:r>
              <a:rPr lang="en-US" sz="2000" kern="1200" dirty="0">
                <a:solidFill>
                  <a:schemeClr val="tx1"/>
                </a:solidFill>
              </a:rPr>
              <a:t> </a:t>
            </a:r>
            <a:r>
              <a:rPr lang="en-US" sz="2000" kern="1200" dirty="0" err="1">
                <a:solidFill>
                  <a:schemeClr val="tx1"/>
                </a:solidFill>
              </a:rPr>
              <a:t>trường</a:t>
            </a:r>
            <a:r>
              <a:rPr lang="en-US" sz="2000" kern="1200" dirty="0">
                <a:solidFill>
                  <a:schemeClr val="tx1"/>
                </a:solidFill>
              </a:rPr>
              <a:t> </a:t>
            </a:r>
            <a:r>
              <a:rPr lang="en-US" sz="2000" kern="1200" dirty="0" err="1">
                <a:solidFill>
                  <a:schemeClr val="tx1"/>
                </a:solidFill>
              </a:rPr>
              <a:t>hợp</a:t>
            </a:r>
            <a:r>
              <a:rPr lang="en-US" sz="2000" kern="1200" dirty="0">
                <a:solidFill>
                  <a:schemeClr val="tx1"/>
                </a:solidFill>
              </a:rPr>
              <a:t> </a:t>
            </a:r>
            <a:r>
              <a:rPr lang="en-US" sz="2000" kern="1200" dirty="0" err="1">
                <a:solidFill>
                  <a:schemeClr val="tx1"/>
                </a:solidFill>
              </a:rPr>
              <a:t>lựa</a:t>
            </a:r>
            <a:r>
              <a:rPr lang="en-US" sz="2000" kern="1200" dirty="0">
                <a:solidFill>
                  <a:schemeClr val="tx1"/>
                </a:solidFill>
              </a:rPr>
              <a:t> </a:t>
            </a:r>
            <a:r>
              <a:rPr lang="en-US" sz="2000" kern="1200" dirty="0" err="1">
                <a:solidFill>
                  <a:schemeClr val="tx1"/>
                </a:solidFill>
              </a:rPr>
              <a:t>chọn</a:t>
            </a:r>
            <a:r>
              <a:rPr lang="en-US" sz="2000" kern="1200" dirty="0">
                <a:solidFill>
                  <a:schemeClr val="tx1"/>
                </a:solidFill>
              </a:rPr>
              <a:t> ta </a:t>
            </a:r>
            <a:r>
              <a:rPr lang="en-US" sz="2000" kern="1200" dirty="0" err="1">
                <a:solidFill>
                  <a:schemeClr val="tx1"/>
                </a:solidFill>
              </a:rPr>
              <a:t>sẽ</a:t>
            </a:r>
            <a:r>
              <a:rPr lang="en-US" sz="2000" kern="1200" dirty="0">
                <a:solidFill>
                  <a:schemeClr val="tx1"/>
                </a:solidFill>
              </a:rPr>
              <a:t> </a:t>
            </a:r>
            <a:r>
              <a:rPr lang="en-US" sz="2000" kern="1200" dirty="0" err="1">
                <a:solidFill>
                  <a:schemeClr val="tx1"/>
                </a:solidFill>
              </a:rPr>
              <a:t>tìm</a:t>
            </a:r>
            <a:r>
              <a:rPr lang="en-US" sz="2000" kern="1200" dirty="0">
                <a:solidFill>
                  <a:schemeClr val="tx1"/>
                </a:solidFill>
              </a:rPr>
              <a:t> min </a:t>
            </a:r>
            <a:r>
              <a:rPr lang="en-US" sz="2000" kern="1200" dirty="0" err="1">
                <a:solidFill>
                  <a:schemeClr val="tx1"/>
                </a:solidFill>
              </a:rPr>
              <a:t>của</a:t>
            </a:r>
            <a:r>
              <a:rPr lang="en-US" sz="2000" kern="1200" dirty="0">
                <a:solidFill>
                  <a:schemeClr val="tx1"/>
                </a:solidFill>
              </a:rPr>
              <a:t> </a:t>
            </a:r>
            <a:r>
              <a:rPr lang="en-US" sz="2000" kern="1200" dirty="0" err="1">
                <a:solidFill>
                  <a:schemeClr val="tx1"/>
                </a:solidFill>
              </a:rPr>
              <a:t>các</a:t>
            </a:r>
            <a:r>
              <a:rPr lang="en-US" sz="2000" kern="1200" dirty="0">
                <a:solidFill>
                  <a:schemeClr val="tx1"/>
                </a:solidFill>
              </a:rPr>
              <a:t> </a:t>
            </a:r>
            <a:r>
              <a:rPr lang="en-US" sz="2000" kern="1200" dirty="0" err="1">
                <a:solidFill>
                  <a:schemeClr val="tx1"/>
                </a:solidFill>
              </a:rPr>
              <a:t>bài</a:t>
            </a:r>
            <a:r>
              <a:rPr lang="en-US" sz="2000" kern="1200" dirty="0">
                <a:solidFill>
                  <a:schemeClr val="tx1"/>
                </a:solidFill>
              </a:rPr>
              <a:t> </a:t>
            </a:r>
            <a:r>
              <a:rPr lang="en-US" sz="2000" kern="1200" dirty="0" err="1">
                <a:solidFill>
                  <a:schemeClr val="tx1"/>
                </a:solidFill>
              </a:rPr>
              <a:t>toán</a:t>
            </a:r>
            <a:r>
              <a:rPr lang="en-US" sz="2000" kern="1200" dirty="0">
                <a:solidFill>
                  <a:schemeClr val="tx1"/>
                </a:solidFill>
              </a:rPr>
              <a:t> con </a:t>
            </a:r>
            <a:r>
              <a:rPr lang="en-US" sz="2000" kern="1200" dirty="0" err="1">
                <a:solidFill>
                  <a:schemeClr val="tx1"/>
                </a:solidFill>
              </a:rPr>
              <a:t>gối</a:t>
            </a:r>
            <a:r>
              <a:rPr lang="en-US" sz="2000" kern="1200" dirty="0">
                <a:solidFill>
                  <a:schemeClr val="tx1"/>
                </a:solidFill>
              </a:rPr>
              <a:t> </a:t>
            </a:r>
            <a:r>
              <a:rPr lang="en-US" sz="2000" kern="1200" dirty="0" err="1">
                <a:solidFill>
                  <a:schemeClr val="tx1"/>
                </a:solidFill>
              </a:rPr>
              <a:t>nhau</a:t>
            </a:r>
            <a:r>
              <a:rPr lang="en-US" sz="2000" kern="1200" dirty="0">
                <a:solidFill>
                  <a:schemeClr val="tx1"/>
                </a:solidFill>
              </a:rPr>
              <a:t> </a:t>
            </a:r>
            <a:r>
              <a:rPr lang="en-US" sz="2000" kern="1200" dirty="0" err="1">
                <a:solidFill>
                  <a:schemeClr val="tx1"/>
                </a:solidFill>
              </a:rPr>
              <a:t>để</a:t>
            </a:r>
            <a:r>
              <a:rPr lang="en-US" sz="2000" kern="1200" dirty="0">
                <a:solidFill>
                  <a:schemeClr val="tx1"/>
                </a:solidFill>
              </a:rPr>
              <a:t> </a:t>
            </a:r>
            <a:r>
              <a:rPr lang="en-US" sz="2000" kern="1200" dirty="0" err="1">
                <a:solidFill>
                  <a:schemeClr val="tx1"/>
                </a:solidFill>
              </a:rPr>
              <a:t>đưa</a:t>
            </a:r>
            <a:r>
              <a:rPr lang="en-US" sz="2000" kern="1200" dirty="0">
                <a:solidFill>
                  <a:schemeClr val="tx1"/>
                </a:solidFill>
              </a:rPr>
              <a:t> </a:t>
            </a:r>
            <a:r>
              <a:rPr lang="en-US" sz="2000" kern="1200" dirty="0" err="1">
                <a:solidFill>
                  <a:schemeClr val="tx1"/>
                </a:solidFill>
              </a:rPr>
              <a:t>ra</a:t>
            </a:r>
            <a:r>
              <a:rPr lang="en-US" sz="2000" kern="1200" dirty="0">
                <a:solidFill>
                  <a:schemeClr val="tx1"/>
                </a:solidFill>
              </a:rPr>
              <a:t> </a:t>
            </a:r>
            <a:r>
              <a:rPr lang="en-US" sz="2000" kern="1200" dirty="0" err="1">
                <a:solidFill>
                  <a:schemeClr val="tx1"/>
                </a:solidFill>
              </a:rPr>
              <a:t>kết</a:t>
            </a:r>
            <a:r>
              <a:rPr lang="en-US" sz="2000" kern="1200" dirty="0">
                <a:solidFill>
                  <a:schemeClr val="tx1"/>
                </a:solidFill>
              </a:rPr>
              <a:t> </a:t>
            </a:r>
            <a:r>
              <a:rPr lang="en-US" sz="2000" kern="1200" dirty="0" err="1">
                <a:solidFill>
                  <a:schemeClr val="tx1"/>
                </a:solidFill>
              </a:rPr>
              <a:t>quả</a:t>
            </a:r>
            <a:r>
              <a:rPr lang="en-US" sz="2000" kern="1200" dirty="0">
                <a:solidFill>
                  <a:schemeClr val="tx1"/>
                </a:solidFill>
              </a:rPr>
              <a:t> </a:t>
            </a:r>
            <a:r>
              <a:rPr lang="en-US" sz="2000" kern="1200" dirty="0" err="1">
                <a:solidFill>
                  <a:schemeClr val="tx1"/>
                </a:solidFill>
              </a:rPr>
              <a:t>như</a:t>
            </a:r>
            <a:r>
              <a:rPr lang="en-US" sz="2000" kern="1200" dirty="0">
                <a:solidFill>
                  <a:schemeClr val="tx1"/>
                </a:solidFill>
              </a:rPr>
              <a:t> ý </a:t>
            </a:r>
            <a:r>
              <a:rPr lang="en-US" sz="2000" kern="1200" dirty="0" err="1">
                <a:solidFill>
                  <a:schemeClr val="tx1"/>
                </a:solidFill>
              </a:rPr>
              <a:t>muốn</a:t>
            </a:r>
            <a:r>
              <a:rPr lang="en-US" sz="2000" kern="1200" dirty="0">
                <a:solidFill>
                  <a:schemeClr val="tx1"/>
                </a:solidFill>
              </a:rPr>
              <a:t>.</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1750" y="284274"/>
            <a:ext cx="6880500" cy="582900"/>
          </a:xfrm>
        </p:spPr>
        <p:txBody>
          <a:bodyPr/>
          <a:lstStyle/>
          <a:p>
            <a:r>
              <a:rPr lang="en-US" dirty="0"/>
              <a:t>Ví dụ</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28</a:t>
            </a:fld>
            <a:endParaRPr lang="en-GB"/>
          </a:p>
        </p:txBody>
      </p:sp>
      <p:pic>
        <p:nvPicPr>
          <p:cNvPr id="6" name="Picture 5" descr="Handmade: How to make a Money Gun (SUPREME CASH CANNON )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0684" y="1427179"/>
            <a:ext cx="2857916" cy="16075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973780" y="3188967"/>
            <a:ext cx="2684208" cy="5935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200" i="1" dirty="0" err="1">
                <a:solidFill>
                  <a:srgbClr val="000000"/>
                </a:solidFill>
                <a:latin typeface="Merriweather" panose="00000500000000000000" pitchFamily="2" charset="0"/>
                <a:ea typeface="Source Sans Pro" panose="020B0503030403020204" pitchFamily="34" charset="0"/>
              </a:rPr>
              <a:t>Thuật</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toán</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quy</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hoạch</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động</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trong</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bài</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toán</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này</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thể</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hiện</a:t>
            </a:r>
            <a:r>
              <a:rPr lang="en-US" sz="1200" i="1" dirty="0">
                <a:solidFill>
                  <a:srgbClr val="000000"/>
                </a:solidFill>
                <a:latin typeface="Merriweather" panose="00000500000000000000" pitchFamily="2" charset="0"/>
                <a:ea typeface="Source Sans Pro" panose="020B0503030403020204" pitchFamily="34" charset="0"/>
              </a:rPr>
              <a:t> ở </a:t>
            </a:r>
            <a:r>
              <a:rPr lang="en-US" sz="1200" i="1" dirty="0" err="1">
                <a:solidFill>
                  <a:srgbClr val="000000"/>
                </a:solidFill>
                <a:latin typeface="Merriweather" panose="00000500000000000000" pitchFamily="2" charset="0"/>
                <a:ea typeface="Source Sans Pro" panose="020B0503030403020204" pitchFamily="34" charset="0"/>
              </a:rPr>
              <a:t>việc</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lưu</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kết</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quả</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của</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các</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bài</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toán</a:t>
            </a:r>
            <a:r>
              <a:rPr lang="en-US" sz="1200" i="1" dirty="0">
                <a:solidFill>
                  <a:srgbClr val="000000"/>
                </a:solidFill>
                <a:latin typeface="Merriweather" panose="00000500000000000000" pitchFamily="2" charset="0"/>
                <a:ea typeface="Source Sans Pro" panose="020B0503030403020204" pitchFamily="34" charset="0"/>
              </a:rPr>
              <a:t> con </a:t>
            </a:r>
            <a:r>
              <a:rPr lang="en-US" sz="1200" i="1" dirty="0" err="1">
                <a:solidFill>
                  <a:srgbClr val="000000"/>
                </a:solidFill>
                <a:latin typeface="Merriweather" panose="00000500000000000000" pitchFamily="2" charset="0"/>
                <a:ea typeface="Source Sans Pro" panose="020B0503030403020204" pitchFamily="34" charset="0"/>
              </a:rPr>
              <a:t>vào</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mảng</a:t>
            </a:r>
            <a:r>
              <a:rPr lang="en-US" sz="1200" i="1" dirty="0">
                <a:solidFill>
                  <a:srgbClr val="000000"/>
                </a:solidFill>
                <a:latin typeface="Merriweather" panose="00000500000000000000" pitchFamily="2" charset="0"/>
                <a:ea typeface="Source Sans Pro" panose="020B0503030403020204" pitchFamily="34" charset="0"/>
              </a:rPr>
              <a:t> </a:t>
            </a:r>
            <a:r>
              <a:rPr lang="en-US" sz="1200" i="1" dirty="0" err="1">
                <a:solidFill>
                  <a:srgbClr val="000000"/>
                </a:solidFill>
                <a:latin typeface="Merriweather" panose="00000500000000000000" pitchFamily="2" charset="0"/>
                <a:ea typeface="Source Sans Pro" panose="020B0503030403020204" pitchFamily="34" charset="0"/>
              </a:rPr>
              <a:t>dp</a:t>
            </a:r>
            <a:r>
              <a:rPr lang="en-US" sz="1200" i="1" dirty="0">
                <a:solidFill>
                  <a:srgbClr val="000000"/>
                </a:solidFill>
                <a:latin typeface="Merriweather" panose="00000500000000000000" pitchFamily="2" charset="0"/>
                <a:ea typeface="Source Sans Pro" panose="020B0503030403020204" pitchFamily="34" charset="0"/>
              </a:rPr>
              <a:t>[0..S].</a:t>
            </a:r>
          </a:p>
        </p:txBody>
      </p:sp>
      <p:sp>
        <p:nvSpPr>
          <p:cNvPr id="8" name="Rectangle 7"/>
          <p:cNvSpPr/>
          <p:nvPr/>
        </p:nvSpPr>
        <p:spPr>
          <a:xfrm>
            <a:off x="116356" y="1058528"/>
            <a:ext cx="2612188" cy="368651"/>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200" dirty="0">
                <a:solidFill>
                  <a:srgbClr val="000000"/>
                </a:solidFill>
                <a:latin typeface="Merriweather" panose="00000500000000000000" pitchFamily="2" charset="0"/>
                <a:ea typeface="Source Sans Pro" panose="020B0503030403020204" pitchFamily="34" charset="0"/>
              </a:rPr>
              <a:t>Input: n=3, S=15, V= [1, 5, 10]</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en-US" sz="1200" dirty="0">
              <a:solidFill>
                <a:srgbClr val="000000"/>
              </a:solidFill>
              <a:latin typeface="Merriweather" panose="00000500000000000000" pitchFamily="2" charset="0"/>
              <a:ea typeface="Source Sans Pro" panose="020B0503030403020204" pitchFamily="34" charset="0"/>
            </a:endParaRPr>
          </a:p>
        </p:txBody>
      </p:sp>
      <p:sp>
        <p:nvSpPr>
          <p:cNvPr id="9" name="Rectangle 8"/>
          <p:cNvSpPr/>
          <p:nvPr/>
        </p:nvSpPr>
        <p:spPr>
          <a:xfrm>
            <a:off x="116355" y="1332040"/>
            <a:ext cx="1971194" cy="352999"/>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200" dirty="0" err="1">
                <a:solidFill>
                  <a:srgbClr val="000000"/>
                </a:solidFill>
                <a:latin typeface="Merriweather" panose="00000500000000000000" pitchFamily="2" charset="0"/>
                <a:ea typeface="Source Sans Pro" panose="020B0503030403020204" pitchFamily="34" charset="0"/>
              </a:rPr>
              <a:t>Bắt</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đầu</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với</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(0)=0.</a:t>
            </a:r>
          </a:p>
        </p:txBody>
      </p:sp>
      <p:sp>
        <p:nvSpPr>
          <p:cNvPr id="10" name="Rectangle 9"/>
          <p:cNvSpPr/>
          <p:nvPr/>
        </p:nvSpPr>
        <p:spPr>
          <a:xfrm>
            <a:off x="116356" y="1768316"/>
            <a:ext cx="5530916" cy="25217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200" dirty="0" err="1">
                <a:solidFill>
                  <a:srgbClr val="000000"/>
                </a:solidFill>
                <a:latin typeface="Merriweather" panose="00000500000000000000" pitchFamily="2" charset="0"/>
                <a:ea typeface="Source Sans Pro" panose="020B0503030403020204" pitchFamily="34" charset="0"/>
              </a:rPr>
              <a:t>Với</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(1), 1 </a:t>
            </a:r>
            <a:r>
              <a:rPr lang="en-US" sz="1200" dirty="0" err="1">
                <a:solidFill>
                  <a:srgbClr val="000000"/>
                </a:solidFill>
                <a:latin typeface="Merriweather" panose="00000500000000000000" pitchFamily="2" charset="0"/>
                <a:ea typeface="Source Sans Pro" panose="020B0503030403020204" pitchFamily="34" charset="0"/>
              </a:rPr>
              <a:t>tờ</a:t>
            </a:r>
            <a:r>
              <a:rPr lang="en-US" sz="1200" dirty="0">
                <a:solidFill>
                  <a:srgbClr val="000000"/>
                </a:solidFill>
                <a:latin typeface="Merriweather" panose="00000500000000000000" pitchFamily="2" charset="0"/>
                <a:ea typeface="Source Sans Pro" panose="020B0503030403020204" pitchFamily="34" charset="0"/>
              </a:rPr>
              <a:t> 1k </a:t>
            </a:r>
            <a:r>
              <a:rPr lang="en-US" sz="1200" dirty="0" err="1">
                <a:solidFill>
                  <a:srgbClr val="000000"/>
                </a:solidFill>
                <a:latin typeface="Merriweather" panose="00000500000000000000" pitchFamily="2" charset="0"/>
                <a:ea typeface="Source Sans Pro" panose="020B0503030403020204" pitchFamily="34" charset="0"/>
              </a:rPr>
              <a:t>có</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thể</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thêm</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vào</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(0)=0 </a:t>
            </a:r>
            <a:r>
              <a:rPr lang="en-US" sz="1200" dirty="0" err="1">
                <a:solidFill>
                  <a:srgbClr val="000000"/>
                </a:solidFill>
                <a:latin typeface="Merriweather" panose="00000500000000000000" pitchFamily="2" charset="0"/>
                <a:ea typeface="Source Sans Pro" panose="020B0503030403020204" pitchFamily="34" charset="0"/>
              </a:rPr>
              <a:t>nên</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chưa</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có</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tờ</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nào</a:t>
            </a:r>
            <a:r>
              <a:rPr lang="en-US" sz="1200" dirty="0">
                <a:solidFill>
                  <a:srgbClr val="000000"/>
                </a:solidFill>
                <a:latin typeface="Merriweather" panose="00000500000000000000" pitchFamily="2" charset="0"/>
                <a:ea typeface="Source Sans Pro" panose="020B0503030403020204" pitchFamily="34" charset="0"/>
              </a:rPr>
              <a:t>) =&gt;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(1)=</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(0)+1=1.</a:t>
            </a:r>
          </a:p>
        </p:txBody>
      </p:sp>
      <p:sp>
        <p:nvSpPr>
          <p:cNvPr id="11" name="Rectangle 10"/>
          <p:cNvSpPr/>
          <p:nvPr/>
        </p:nvSpPr>
        <p:spPr>
          <a:xfrm>
            <a:off x="116356" y="2274748"/>
            <a:ext cx="6188360" cy="83466"/>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Với</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dp</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(2), 1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tờ</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1k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tiếp</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tục</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được</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thêm</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vào</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cùng</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với</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1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tờ</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trước</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đó</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 =&gt; </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dp</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(2)=</a:t>
            </a:r>
            <a:r>
              <a:rPr kumimoji="0" lang="en-US" sz="1200" b="0" i="0" u="none" strike="noStrike" kern="0" cap="none" spc="0" normalizeH="0" baseline="0" noProof="0" dirty="0" err="1">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dp</a:t>
            </a:r>
            <a:r>
              <a:rPr kumimoji="0" lang="en-US" sz="1200" b="0" i="0" u="none" strike="noStrike" kern="0" cap="none" spc="0" normalizeH="0" baseline="0" noProof="0" dirty="0">
                <a:ln>
                  <a:noFill/>
                </a:ln>
                <a:solidFill>
                  <a:srgbClr val="000000"/>
                </a:solidFill>
                <a:effectLst/>
                <a:uLnTx/>
                <a:uFillTx/>
                <a:latin typeface="Merriweather" panose="00000500000000000000" pitchFamily="2" charset="0"/>
                <a:ea typeface="Source Sans Pro" panose="020B0503030403020204" pitchFamily="34" charset="0"/>
                <a:cs typeface="+mn-cs"/>
                <a:sym typeface="Arial" panose="020B0604020202020204"/>
              </a:rPr>
              <a:t>(1)+1=2.</a:t>
            </a:r>
          </a:p>
        </p:txBody>
      </p:sp>
      <p:sp>
        <p:nvSpPr>
          <p:cNvPr id="12" name="Rectangle 11"/>
          <p:cNvSpPr/>
          <p:nvPr/>
        </p:nvSpPr>
        <p:spPr>
          <a:xfrm>
            <a:off x="123003" y="2571011"/>
            <a:ext cx="6027766" cy="55835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200" dirty="0" err="1">
                <a:solidFill>
                  <a:srgbClr val="000000"/>
                </a:solidFill>
                <a:latin typeface="Merriweather" panose="00000500000000000000" pitchFamily="2" charset="0"/>
                <a:ea typeface="Source Sans Pro" panose="020B0503030403020204" pitchFamily="34" charset="0"/>
              </a:rPr>
              <a:t>Với</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(3), 1 </a:t>
            </a:r>
            <a:r>
              <a:rPr lang="en-US" sz="1200" dirty="0" err="1">
                <a:solidFill>
                  <a:srgbClr val="000000"/>
                </a:solidFill>
                <a:latin typeface="Merriweather" panose="00000500000000000000" pitchFamily="2" charset="0"/>
                <a:ea typeface="Source Sans Pro" panose="020B0503030403020204" pitchFamily="34" charset="0"/>
              </a:rPr>
              <a:t>tờ</a:t>
            </a:r>
            <a:r>
              <a:rPr lang="en-US" sz="1200" dirty="0">
                <a:solidFill>
                  <a:srgbClr val="000000"/>
                </a:solidFill>
                <a:latin typeface="Merriweather" panose="00000500000000000000" pitchFamily="2" charset="0"/>
                <a:ea typeface="Source Sans Pro" panose="020B0503030403020204" pitchFamily="34" charset="0"/>
              </a:rPr>
              <a:t> 1k </a:t>
            </a:r>
            <a:r>
              <a:rPr lang="en-US" sz="1200" dirty="0" err="1">
                <a:solidFill>
                  <a:srgbClr val="000000"/>
                </a:solidFill>
                <a:latin typeface="Merriweather" panose="00000500000000000000" pitchFamily="2" charset="0"/>
                <a:ea typeface="Source Sans Pro" panose="020B0503030403020204" pitchFamily="34" charset="0"/>
              </a:rPr>
              <a:t>tiếp</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tục</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được</a:t>
            </a:r>
            <a:r>
              <a:rPr lang="en-US" sz="1200" dirty="0">
                <a:solidFill>
                  <a:srgbClr val="000000"/>
                </a:solidFill>
                <a:latin typeface="Merriweather" panose="00000500000000000000" pitchFamily="2" charset="0"/>
                <a:ea typeface="Source Sans Pro" panose="020B0503030403020204" pitchFamily="34" charset="0"/>
              </a:rPr>
              <a:t> them </a:t>
            </a:r>
            <a:r>
              <a:rPr lang="en-US" sz="1200" dirty="0" err="1">
                <a:solidFill>
                  <a:srgbClr val="000000"/>
                </a:solidFill>
                <a:latin typeface="Merriweather" panose="00000500000000000000" pitchFamily="2" charset="0"/>
                <a:ea typeface="Source Sans Pro" panose="020B0503030403020204" pitchFamily="34" charset="0"/>
              </a:rPr>
              <a:t>vào</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với</a:t>
            </a:r>
            <a:r>
              <a:rPr lang="en-US" sz="1200" dirty="0">
                <a:solidFill>
                  <a:srgbClr val="000000"/>
                </a:solidFill>
                <a:latin typeface="Merriweather" panose="00000500000000000000" pitchFamily="2" charset="0"/>
                <a:ea typeface="Source Sans Pro" panose="020B0503030403020204" pitchFamily="34" charset="0"/>
              </a:rPr>
              <a:t> 2 </a:t>
            </a:r>
            <a:r>
              <a:rPr lang="en-US" sz="1200" dirty="0" err="1">
                <a:solidFill>
                  <a:srgbClr val="000000"/>
                </a:solidFill>
                <a:latin typeface="Merriweather" panose="00000500000000000000" pitchFamily="2" charset="0"/>
                <a:ea typeface="Source Sans Pro" panose="020B0503030403020204" pitchFamily="34" charset="0"/>
              </a:rPr>
              <a:t>tờ</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trước</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đó</a:t>
            </a:r>
            <a:r>
              <a:rPr lang="en-US" sz="1200" dirty="0">
                <a:solidFill>
                  <a:srgbClr val="000000"/>
                </a:solidFill>
                <a:latin typeface="Merriweather" panose="00000500000000000000" pitchFamily="2" charset="0"/>
                <a:ea typeface="Source Sans Pro" panose="020B0503030403020204" pitchFamily="34" charset="0"/>
              </a:rPr>
              <a:t> =&gt;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(3)=</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(2)+1=3.</a:t>
            </a:r>
          </a:p>
          <a:p>
            <a:pPr>
              <a:defRPr/>
            </a:pPr>
            <a:r>
              <a:rPr lang="en-US" sz="1200" dirty="0" err="1">
                <a:solidFill>
                  <a:srgbClr val="000000"/>
                </a:solidFill>
                <a:latin typeface="Merriweather" panose="00000500000000000000" pitchFamily="2" charset="0"/>
                <a:ea typeface="Source Sans Pro" panose="020B0503030403020204" pitchFamily="34" charset="0"/>
              </a:rPr>
              <a:t>Tương</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tự</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với</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(4).</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en-US" sz="1200" dirty="0">
              <a:solidFill>
                <a:srgbClr val="000000"/>
              </a:solidFill>
              <a:latin typeface="Merriweather" panose="00000500000000000000" pitchFamily="2" charset="0"/>
              <a:ea typeface="Source Sans Pro" panose="020B0503030403020204" pitchFamily="34" charset="0"/>
            </a:endParaRPr>
          </a:p>
        </p:txBody>
      </p:sp>
      <p:sp>
        <p:nvSpPr>
          <p:cNvPr id="14" name="Rectangle 13"/>
          <p:cNvSpPr/>
          <p:nvPr/>
        </p:nvSpPr>
        <p:spPr>
          <a:xfrm>
            <a:off x="123003" y="3027779"/>
            <a:ext cx="5524268" cy="3814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US" sz="1200" dirty="0" err="1">
                <a:solidFill>
                  <a:srgbClr val="000000"/>
                </a:solidFill>
                <a:latin typeface="Merriweather" panose="00000500000000000000" pitchFamily="2" charset="0"/>
                <a:ea typeface="Source Sans Pro" panose="020B0503030403020204" pitchFamily="34" charset="0"/>
              </a:rPr>
              <a:t>Với</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(5), ta </a:t>
            </a:r>
            <a:r>
              <a:rPr lang="en-US" sz="1200" dirty="0" err="1">
                <a:solidFill>
                  <a:srgbClr val="000000"/>
                </a:solidFill>
                <a:latin typeface="Merriweather" panose="00000500000000000000" pitchFamily="2" charset="0"/>
                <a:ea typeface="Source Sans Pro" panose="020B0503030403020204" pitchFamily="34" charset="0"/>
              </a:rPr>
              <a:t>có</a:t>
            </a:r>
            <a:r>
              <a:rPr lang="en-US" sz="1200" dirty="0">
                <a:solidFill>
                  <a:srgbClr val="000000"/>
                </a:solidFill>
                <a:latin typeface="Merriweather" panose="00000500000000000000" pitchFamily="2" charset="0"/>
                <a:ea typeface="Source Sans Pro" panose="020B0503030403020204" pitchFamily="34" charset="0"/>
              </a:rPr>
              <a:t> 2 </a:t>
            </a:r>
            <a:r>
              <a:rPr lang="en-US" sz="1200" dirty="0" err="1">
                <a:solidFill>
                  <a:srgbClr val="000000"/>
                </a:solidFill>
                <a:latin typeface="Merriweather" panose="00000500000000000000" pitchFamily="2" charset="0"/>
                <a:ea typeface="Source Sans Pro" panose="020B0503030403020204" pitchFamily="34" charset="0"/>
              </a:rPr>
              <a:t>trường</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hợp</a:t>
            </a:r>
            <a:r>
              <a:rPr lang="en-US" sz="1200" dirty="0">
                <a:solidFill>
                  <a:srgbClr val="000000"/>
                </a:solidFill>
                <a:latin typeface="Merriweather" panose="00000500000000000000" pitchFamily="2" charset="0"/>
                <a:ea typeface="Source Sans Pro" panose="020B0503030403020204" pitchFamily="34" charset="0"/>
              </a:rPr>
              <a:t>:</a:t>
            </a:r>
          </a:p>
          <a:p>
            <a:pPr marL="171450" indent="-171450">
              <a:buFontTx/>
              <a:buChar char="-"/>
              <a:defRPr/>
            </a:pPr>
            <a:r>
              <a:rPr lang="en-US" sz="1200" dirty="0">
                <a:solidFill>
                  <a:srgbClr val="000000"/>
                </a:solidFill>
                <a:latin typeface="Merriweather" panose="00000500000000000000" pitchFamily="2" charset="0"/>
                <a:ea typeface="Source Sans Pro" panose="020B0503030403020204" pitchFamily="34" charset="0"/>
              </a:rPr>
              <a:t>1 </a:t>
            </a:r>
            <a:r>
              <a:rPr lang="en-US" sz="1200" dirty="0" err="1">
                <a:solidFill>
                  <a:srgbClr val="000000"/>
                </a:solidFill>
                <a:latin typeface="Merriweather" panose="00000500000000000000" pitchFamily="2" charset="0"/>
                <a:ea typeface="Source Sans Pro" panose="020B0503030403020204" pitchFamily="34" charset="0"/>
              </a:rPr>
              <a:t>tờ</a:t>
            </a:r>
            <a:r>
              <a:rPr lang="en-US" sz="1200" dirty="0">
                <a:solidFill>
                  <a:srgbClr val="000000"/>
                </a:solidFill>
                <a:latin typeface="Merriweather" panose="00000500000000000000" pitchFamily="2" charset="0"/>
                <a:ea typeface="Source Sans Pro" panose="020B0503030403020204" pitchFamily="34" charset="0"/>
              </a:rPr>
              <a:t> 1k </a:t>
            </a:r>
            <a:r>
              <a:rPr lang="en-US" sz="1200" dirty="0" err="1">
                <a:solidFill>
                  <a:srgbClr val="000000"/>
                </a:solidFill>
                <a:latin typeface="Merriweather" panose="00000500000000000000" pitchFamily="2" charset="0"/>
                <a:ea typeface="Source Sans Pro" panose="020B0503030403020204" pitchFamily="34" charset="0"/>
              </a:rPr>
              <a:t>tiếp</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tục</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được</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thêm</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vào</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với</a:t>
            </a:r>
            <a:r>
              <a:rPr lang="en-US" sz="1200" dirty="0">
                <a:solidFill>
                  <a:srgbClr val="000000"/>
                </a:solidFill>
                <a:latin typeface="Merriweather" panose="00000500000000000000" pitchFamily="2" charset="0"/>
                <a:ea typeface="Source Sans Pro" panose="020B0503030403020204" pitchFamily="34" charset="0"/>
              </a:rPr>
              <a:t> 4 </a:t>
            </a:r>
            <a:r>
              <a:rPr lang="en-US" sz="1200" dirty="0" err="1">
                <a:solidFill>
                  <a:srgbClr val="000000"/>
                </a:solidFill>
                <a:latin typeface="Merriweather" panose="00000500000000000000" pitchFamily="2" charset="0"/>
                <a:ea typeface="Source Sans Pro" panose="020B0503030403020204" pitchFamily="34" charset="0"/>
              </a:rPr>
              <a:t>tờ</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trước</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đó</a:t>
            </a:r>
            <a:r>
              <a:rPr lang="en-US" sz="1200" dirty="0">
                <a:solidFill>
                  <a:srgbClr val="000000"/>
                </a:solidFill>
                <a:latin typeface="Merriweather" panose="00000500000000000000" pitchFamily="2" charset="0"/>
                <a:ea typeface="Source Sans Pro" panose="020B0503030403020204" pitchFamily="34" charset="0"/>
              </a:rPr>
              <a:t> =&gt;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(5)=</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(4)+1=5.</a:t>
            </a:r>
          </a:p>
        </p:txBody>
      </p:sp>
      <p:sp>
        <p:nvSpPr>
          <p:cNvPr id="15" name="Rectangle 14"/>
          <p:cNvSpPr/>
          <p:nvPr/>
        </p:nvSpPr>
        <p:spPr>
          <a:xfrm>
            <a:off x="123003" y="3462814"/>
            <a:ext cx="5621436" cy="17686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171450" indent="-171450">
              <a:buFontTx/>
              <a:buChar char="-"/>
              <a:defRPr/>
            </a:pPr>
            <a:r>
              <a:rPr lang="en-US" sz="1200" dirty="0">
                <a:solidFill>
                  <a:srgbClr val="000000"/>
                </a:solidFill>
                <a:latin typeface="Merriweather" panose="00000500000000000000" pitchFamily="2" charset="0"/>
                <a:ea typeface="Source Sans Pro" panose="020B0503030403020204" pitchFamily="34" charset="0"/>
              </a:rPr>
              <a:t>1 </a:t>
            </a:r>
            <a:r>
              <a:rPr lang="en-US" sz="1200" dirty="0" err="1">
                <a:solidFill>
                  <a:srgbClr val="000000"/>
                </a:solidFill>
                <a:latin typeface="Merriweather" panose="00000500000000000000" pitchFamily="2" charset="0"/>
                <a:ea typeface="Source Sans Pro" panose="020B0503030403020204" pitchFamily="34" charset="0"/>
              </a:rPr>
              <a:t>tờ</a:t>
            </a:r>
            <a:r>
              <a:rPr lang="en-US" sz="1200" dirty="0">
                <a:solidFill>
                  <a:srgbClr val="000000"/>
                </a:solidFill>
                <a:latin typeface="Merriweather" panose="00000500000000000000" pitchFamily="2" charset="0"/>
                <a:ea typeface="Source Sans Pro" panose="020B0503030403020204" pitchFamily="34" charset="0"/>
              </a:rPr>
              <a:t> 5k </a:t>
            </a:r>
            <a:r>
              <a:rPr lang="en-US" sz="1200" dirty="0" err="1">
                <a:solidFill>
                  <a:srgbClr val="000000"/>
                </a:solidFill>
                <a:latin typeface="Merriweather" panose="00000500000000000000" pitchFamily="2" charset="0"/>
                <a:ea typeface="Source Sans Pro" panose="020B0503030403020204" pitchFamily="34" charset="0"/>
              </a:rPr>
              <a:t>được</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thêm</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vào</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với</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tờ</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cùng</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với</a:t>
            </a:r>
            <a:r>
              <a:rPr lang="en-US" sz="1200" dirty="0">
                <a:solidFill>
                  <a:srgbClr val="000000"/>
                </a:solidFill>
                <a:latin typeface="Merriweather" panose="00000500000000000000" pitchFamily="2" charset="0"/>
                <a:ea typeface="Source Sans Pro" panose="020B0503030403020204" pitchFamily="34" charset="0"/>
              </a:rPr>
              <a:t> 0 </a:t>
            </a:r>
            <a:r>
              <a:rPr lang="en-US" sz="1200" dirty="0" err="1">
                <a:solidFill>
                  <a:srgbClr val="000000"/>
                </a:solidFill>
                <a:latin typeface="Merriweather" panose="00000500000000000000" pitchFamily="2" charset="0"/>
                <a:ea typeface="Source Sans Pro" panose="020B0503030403020204" pitchFamily="34" charset="0"/>
              </a:rPr>
              <a:t>tờ</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trước</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đó</a:t>
            </a:r>
            <a:r>
              <a:rPr lang="en-US" sz="1200" dirty="0">
                <a:solidFill>
                  <a:srgbClr val="000000"/>
                </a:solidFill>
                <a:latin typeface="Merriweather" panose="00000500000000000000" pitchFamily="2" charset="0"/>
                <a:ea typeface="Source Sans Pro" panose="020B0503030403020204" pitchFamily="34" charset="0"/>
              </a:rPr>
              <a:t> =&gt;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(5)=</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(0)+1=1</a:t>
            </a:r>
          </a:p>
        </p:txBody>
      </p:sp>
      <p:sp>
        <p:nvSpPr>
          <p:cNvPr id="16" name="Rectangle 15"/>
          <p:cNvSpPr/>
          <p:nvPr/>
        </p:nvSpPr>
        <p:spPr>
          <a:xfrm>
            <a:off x="123730" y="3693218"/>
            <a:ext cx="4357614" cy="554178"/>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defRPr/>
            </a:pPr>
            <a:r>
              <a:rPr lang="en-US" sz="1200" dirty="0" err="1">
                <a:solidFill>
                  <a:srgbClr val="000000"/>
                </a:solidFill>
                <a:latin typeface="Merriweather" panose="00000500000000000000" pitchFamily="2" charset="0"/>
                <a:ea typeface="Source Sans Pro" panose="020B0503030403020204" pitchFamily="34" charset="0"/>
              </a:rPr>
              <a:t>Dễ</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nhận</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thấy</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cách</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thứ</a:t>
            </a:r>
            <a:r>
              <a:rPr lang="en-US" sz="1200" dirty="0">
                <a:solidFill>
                  <a:srgbClr val="000000"/>
                </a:solidFill>
                <a:latin typeface="Merriweather" panose="00000500000000000000" pitchFamily="2" charset="0"/>
                <a:ea typeface="Source Sans Pro" panose="020B0503030403020204" pitchFamily="34" charset="0"/>
              </a:rPr>
              <a:t> 2 </a:t>
            </a:r>
            <a:r>
              <a:rPr lang="en-US" sz="1200" dirty="0" err="1">
                <a:solidFill>
                  <a:srgbClr val="000000"/>
                </a:solidFill>
                <a:latin typeface="Merriweather" panose="00000500000000000000" pitchFamily="2" charset="0"/>
                <a:ea typeface="Source Sans Pro" panose="020B0503030403020204" pitchFamily="34" charset="0"/>
              </a:rPr>
              <a:t>cho</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số</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tờ</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tiền</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ít</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hơn</a:t>
            </a:r>
            <a:r>
              <a:rPr lang="en-US" sz="1200" dirty="0">
                <a:solidFill>
                  <a:srgbClr val="000000"/>
                </a:solidFill>
                <a:latin typeface="Merriweather" panose="00000500000000000000" pitchFamily="2" charset="0"/>
                <a:ea typeface="Source Sans Pro" panose="020B0503030403020204" pitchFamily="34" charset="0"/>
              </a:rPr>
              <a:t>.</a:t>
            </a:r>
          </a:p>
          <a:p>
            <a:pPr>
              <a:defRPr/>
            </a:pPr>
            <a:r>
              <a:rPr lang="en-US" sz="1200" dirty="0">
                <a:solidFill>
                  <a:srgbClr val="000000"/>
                </a:solidFill>
                <a:latin typeface="Merriweather" panose="00000500000000000000" pitchFamily="2" charset="0"/>
                <a:ea typeface="Source Sans Pro" panose="020B0503030403020204" pitchFamily="34" charset="0"/>
              </a:rPr>
              <a:t>     -&gt;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(5)= min(</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(4)+1,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(0)+1)= min(5, 1)=1.</a:t>
            </a:r>
          </a:p>
          <a:p>
            <a:pPr>
              <a:defRPr/>
            </a:pPr>
            <a:r>
              <a:rPr lang="en-US" sz="1200" dirty="0">
                <a:solidFill>
                  <a:srgbClr val="000000"/>
                </a:solidFill>
                <a:latin typeface="Merriweather" panose="00000500000000000000" pitchFamily="2" charset="0"/>
                <a:ea typeface="Source Sans Pro" panose="020B0503030403020204" pitchFamily="34" charset="0"/>
              </a:rPr>
              <a:t>….</a:t>
            </a:r>
          </a:p>
        </p:txBody>
      </p:sp>
      <p:sp>
        <p:nvSpPr>
          <p:cNvPr id="17" name="Rectangle 16"/>
          <p:cNvSpPr/>
          <p:nvPr/>
        </p:nvSpPr>
        <p:spPr>
          <a:xfrm>
            <a:off x="116355" y="4300937"/>
            <a:ext cx="3502628" cy="38149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defPPr marR="0" lvl="0" algn="l" rtl="0">
              <a:lnSpc>
                <a:spcPct val="100000"/>
              </a:lnSpc>
              <a:spcBef>
                <a:spcPts val="0"/>
              </a:spcBef>
              <a:spcAft>
                <a:spcPts val="0"/>
              </a:spcAft>
              <a:defRPr>
                <a:solidFill>
                  <a:schemeClr val="dk1"/>
                </a:solidFill>
              </a:defRPr>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defRPr/>
            </a:pPr>
            <a:r>
              <a:rPr lang="en-US" sz="1200" dirty="0" err="1">
                <a:solidFill>
                  <a:srgbClr val="000000"/>
                </a:solidFill>
                <a:latin typeface="Merriweather" panose="00000500000000000000" pitchFamily="2" charset="0"/>
                <a:ea typeface="Source Sans Pro" panose="020B0503030403020204" pitchFamily="34" charset="0"/>
              </a:rPr>
              <a:t>Tiếp</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tục</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cho</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đến</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khi</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tìm</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được</a:t>
            </a:r>
            <a:r>
              <a:rPr lang="en-US" sz="1200" dirty="0">
                <a:solidFill>
                  <a:srgbClr val="000000"/>
                </a:solidFill>
                <a:latin typeface="Merriweather" panose="00000500000000000000" pitchFamily="2" charset="0"/>
                <a:ea typeface="Source Sans Pro" panose="020B0503030403020204" pitchFamily="34" charset="0"/>
              </a:rPr>
              <a:t> </a:t>
            </a:r>
            <a:r>
              <a:rPr lang="en-US" sz="1200" dirty="0" err="1">
                <a:solidFill>
                  <a:srgbClr val="000000"/>
                </a:solidFill>
                <a:latin typeface="Merriweather" panose="00000500000000000000" pitchFamily="2" charset="0"/>
                <a:ea typeface="Source Sans Pro" panose="020B0503030403020204" pitchFamily="34" charset="0"/>
              </a:rPr>
              <a:t>dp</a:t>
            </a:r>
            <a:r>
              <a:rPr lang="en-US" sz="1200" dirty="0">
                <a:solidFill>
                  <a:srgbClr val="000000"/>
                </a:solidFill>
                <a:latin typeface="Merriweather" panose="00000500000000000000" pitchFamily="2" charset="0"/>
                <a:ea typeface="Source Sans Pro" panose="020B0503030403020204" pitchFamily="34" charset="0"/>
              </a:rPr>
              <a:t>(S).</a:t>
            </a: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down)">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down)">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p:bldP spid="14" grpId="0"/>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29</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sp>
        <p:nvSpPr>
          <p:cNvPr id="3" name="Title 2"/>
          <p:cNvSpPr>
            <a:spLocks noGrp="1"/>
          </p:cNvSpPr>
          <p:nvPr>
            <p:ph type="title"/>
          </p:nvPr>
        </p:nvSpPr>
        <p:spPr>
          <a:xfrm>
            <a:off x="1131750" y="2180363"/>
            <a:ext cx="6880500" cy="582900"/>
          </a:xfrm>
        </p:spPr>
        <p:txBody>
          <a:bodyPr/>
          <a:lstStyle/>
          <a:p>
            <a:r>
              <a:rPr lang="en-US" sz="5000" dirty="0" err="1"/>
              <a:t>Cảm</a:t>
            </a:r>
            <a:r>
              <a:rPr lang="en-US" sz="5000" dirty="0"/>
              <a:t> </a:t>
            </a:r>
            <a:r>
              <a:rPr lang="en-US" sz="5000" dirty="0" err="1"/>
              <a:t>ơn</a:t>
            </a:r>
            <a:r>
              <a:rPr lang="en-US" sz="5000" dirty="0"/>
              <a:t> </a:t>
            </a:r>
            <a:r>
              <a:rPr lang="en-US" sz="5000" dirty="0" err="1"/>
              <a:t>các</a:t>
            </a:r>
            <a:r>
              <a:rPr lang="en-US" sz="5000" dirty="0"/>
              <a:t> </a:t>
            </a:r>
            <a:r>
              <a:rPr lang="en-US" sz="5000" dirty="0" err="1"/>
              <a:t>bạn</a:t>
            </a:r>
            <a:r>
              <a:rPr lang="en-US" sz="5000" dirty="0"/>
              <a:t> </a:t>
            </a:r>
            <a:r>
              <a:rPr lang="en-US" sz="5000" dirty="0" err="1"/>
              <a:t>đã</a:t>
            </a:r>
            <a:r>
              <a:rPr lang="en-US" sz="5000" dirty="0"/>
              <a:t> </a:t>
            </a:r>
            <a:r>
              <a:rPr lang="en-US" sz="5000" dirty="0" err="1"/>
              <a:t>lắng</a:t>
            </a:r>
            <a:r>
              <a:rPr lang="en-US" sz="5000" dirty="0"/>
              <a:t> </a:t>
            </a:r>
            <a:r>
              <a:rPr lang="en-US" sz="5000" dirty="0" err="1"/>
              <a:t>nghe</a:t>
            </a:r>
            <a:endParaRPr lang="en-US" sz="5000" dirty="0"/>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a:t>
            </a:fld>
            <a:endParaRPr lang="en-GB"/>
          </a:p>
        </p:txBody>
      </p:sp>
      <p:sp>
        <p:nvSpPr>
          <p:cNvPr id="3" name="Title 2"/>
          <p:cNvSpPr>
            <a:spLocks noGrp="1"/>
          </p:cNvSpPr>
          <p:nvPr>
            <p:ph type="title"/>
          </p:nvPr>
        </p:nvSpPr>
        <p:spPr>
          <a:xfrm>
            <a:off x="1060313" y="1170789"/>
            <a:ext cx="6880500" cy="582900"/>
          </a:xfrm>
        </p:spPr>
        <p:txBody>
          <a:bodyPr/>
          <a:lstStyle/>
          <a:p>
            <a:r>
              <a:rPr lang="en-US" sz="8000" dirty="0" err="1"/>
              <a:t>Quizz</a:t>
            </a:r>
            <a:endParaRPr lang="en-US" sz="8000" dirty="0"/>
          </a:p>
        </p:txBody>
      </p:sp>
      <p:sp>
        <p:nvSpPr>
          <p:cNvPr id="4" name="Title 2"/>
          <p:cNvSpPr txBox="1"/>
          <p:nvPr/>
        </p:nvSpPr>
        <p:spPr>
          <a:xfrm>
            <a:off x="-801825" y="2865797"/>
            <a:ext cx="6880500" cy="58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1pPr>
            <a:lvl2pPr marR="0" lvl="1"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2pPr>
            <a:lvl3pPr marR="0" lvl="2"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3pPr>
            <a:lvl4pPr marR="0" lvl="3"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4pPr>
            <a:lvl5pPr marR="0" lvl="4"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5pPr>
            <a:lvl6pPr marR="0" lvl="5"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6pPr>
            <a:lvl7pPr marR="0" lvl="6"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7pPr>
            <a:lvl8pPr marR="0" lvl="7"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8pPr>
            <a:lvl9pPr marR="0" lvl="8"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9pPr>
          </a:lstStyle>
          <a:p>
            <a:r>
              <a:rPr lang="en-US" sz="4000" dirty="0"/>
              <a:t>2. Greedy approach</a:t>
            </a:r>
          </a:p>
        </p:txBody>
      </p:sp>
      <p:sp>
        <p:nvSpPr>
          <p:cNvPr id="5" name="Title 2"/>
          <p:cNvSpPr txBox="1"/>
          <p:nvPr/>
        </p:nvSpPr>
        <p:spPr>
          <a:xfrm>
            <a:off x="-504168" y="1904861"/>
            <a:ext cx="6880500" cy="58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1pPr>
            <a:lvl2pPr marR="0" lvl="1"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2pPr>
            <a:lvl3pPr marR="0" lvl="2"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3pPr>
            <a:lvl4pPr marR="0" lvl="3"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4pPr>
            <a:lvl5pPr marR="0" lvl="4"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5pPr>
            <a:lvl6pPr marR="0" lvl="5"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6pPr>
            <a:lvl7pPr marR="0" lvl="6"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7pPr>
            <a:lvl8pPr marR="0" lvl="7"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8pPr>
            <a:lvl9pPr marR="0" lvl="8"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9pPr>
          </a:lstStyle>
          <a:p>
            <a:r>
              <a:rPr lang="en-US" sz="4000" dirty="0"/>
              <a:t>1. divide and conquer</a:t>
            </a:r>
          </a:p>
        </p:txBody>
      </p:sp>
      <p:sp>
        <p:nvSpPr>
          <p:cNvPr id="6" name="Title 2"/>
          <p:cNvSpPr txBox="1"/>
          <p:nvPr/>
        </p:nvSpPr>
        <p:spPr>
          <a:xfrm>
            <a:off x="-208894" y="3826733"/>
            <a:ext cx="6880500" cy="582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1pPr>
            <a:lvl2pPr marR="0" lvl="1"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2pPr>
            <a:lvl3pPr marR="0" lvl="2"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3pPr>
            <a:lvl4pPr marR="0" lvl="3"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4pPr>
            <a:lvl5pPr marR="0" lvl="4"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5pPr>
            <a:lvl6pPr marR="0" lvl="5"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6pPr>
            <a:lvl7pPr marR="0" lvl="6"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7pPr>
            <a:lvl8pPr marR="0" lvl="7"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8pPr>
            <a:lvl9pPr marR="0" lvl="8"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9pPr>
          </a:lstStyle>
          <a:p>
            <a:r>
              <a:rPr lang="en-US" sz="4000" dirty="0"/>
              <a:t>3. dynamic programming</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4</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sp>
        <p:nvSpPr>
          <p:cNvPr id="3" name="Title 2"/>
          <p:cNvSpPr>
            <a:spLocks noGrp="1"/>
          </p:cNvSpPr>
          <p:nvPr>
            <p:ph type="title"/>
          </p:nvPr>
        </p:nvSpPr>
        <p:spPr>
          <a:xfrm>
            <a:off x="917438" y="2430393"/>
            <a:ext cx="6880500" cy="582900"/>
          </a:xfrm>
        </p:spPr>
        <p:txBody>
          <a:bodyPr/>
          <a:lstStyle/>
          <a:p>
            <a:r>
              <a:rPr lang="en-US" sz="6000" dirty="0" err="1"/>
              <a:t>Một</a:t>
            </a:r>
            <a:r>
              <a:rPr lang="en-US" sz="6000" dirty="0"/>
              <a:t> </a:t>
            </a:r>
            <a:r>
              <a:rPr lang="en-US" sz="6000" dirty="0" err="1"/>
              <a:t>số</a:t>
            </a:r>
            <a:r>
              <a:rPr lang="en-US" sz="6000" dirty="0"/>
              <a:t> </a:t>
            </a:r>
            <a:r>
              <a:rPr lang="en-US" sz="6000" dirty="0" err="1"/>
              <a:t>bài</a:t>
            </a:r>
            <a:r>
              <a:rPr lang="en-US" sz="6000" dirty="0"/>
              <a:t> </a:t>
            </a:r>
            <a:r>
              <a:rPr lang="en-US" sz="6000" dirty="0" err="1"/>
              <a:t>toán</a:t>
            </a:r>
            <a:endParaRPr lang="en-US" sz="6000" dirty="0"/>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5</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sp>
        <p:nvSpPr>
          <p:cNvPr id="2" name="Title 1"/>
          <p:cNvSpPr>
            <a:spLocks noGrp="1"/>
          </p:cNvSpPr>
          <p:nvPr>
            <p:ph type="title"/>
          </p:nvPr>
        </p:nvSpPr>
        <p:spPr/>
        <p:txBody>
          <a:bodyPr/>
          <a:lstStyle/>
          <a:p>
            <a:r>
              <a:rPr lang="en-US" dirty="0" err="1"/>
              <a:t>cho</a:t>
            </a:r>
            <a:r>
              <a:rPr lang="en-US" dirty="0"/>
              <a:t> </a:t>
            </a:r>
            <a:r>
              <a:rPr lang="en-US" dirty="0" err="1"/>
              <a:t>các</a:t>
            </a:r>
            <a:r>
              <a:rPr lang="en-US" dirty="0"/>
              <a:t> </a:t>
            </a:r>
            <a:r>
              <a:rPr lang="en-US" dirty="0" err="1"/>
              <a:t>mảng</a:t>
            </a:r>
            <a:r>
              <a:rPr lang="en-US" dirty="0"/>
              <a:t> 2 </a:t>
            </a:r>
            <a:r>
              <a:rPr lang="en-US" dirty="0" err="1"/>
              <a:t>chiều</a:t>
            </a:r>
            <a:r>
              <a:rPr lang="en-US" dirty="0"/>
              <a:t> </a:t>
            </a:r>
            <a:r>
              <a:rPr lang="en-US" dirty="0" err="1"/>
              <a:t>như</a:t>
            </a:r>
            <a:r>
              <a:rPr lang="en-US" dirty="0"/>
              <a:t> </a:t>
            </a:r>
            <a:r>
              <a:rPr lang="en-US" dirty="0" err="1"/>
              <a:t>hình</a:t>
            </a:r>
            <a:r>
              <a:rPr lang="en-US" dirty="0"/>
              <a:t> </a:t>
            </a:r>
            <a:r>
              <a:rPr lang="en-US" dirty="0" err="1"/>
              <a:t>dưới</a:t>
            </a:r>
            <a:endParaRPr lang="en-US" dirty="0"/>
          </a:p>
        </p:txBody>
      </p:sp>
      <p:sp>
        <p:nvSpPr>
          <p:cNvPr id="3" name="Title 0"/>
          <p:cNvSpPr/>
          <p:nvPr/>
        </p:nvSpPr>
        <p:spPr>
          <a:xfrm>
            <a:off x="5579745" y="2787650"/>
            <a:ext cx="2713355" cy="168402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1pPr>
            <a:lvl2pPr marR="0" lvl="1"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2pPr>
            <a:lvl3pPr marR="0" lvl="2"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3pPr>
            <a:lvl4pPr marR="0" lvl="3"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4pPr>
            <a:lvl5pPr marR="0" lvl="4"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5pPr>
            <a:lvl6pPr marR="0" lvl="5"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6pPr>
            <a:lvl7pPr marR="0" lvl="6"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7pPr>
            <a:lvl8pPr marR="0" lvl="7"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8pPr>
            <a:lvl9pPr marR="0" lvl="8" algn="ctr" rtl="0">
              <a:lnSpc>
                <a:spcPct val="100000"/>
              </a:lnSpc>
              <a:spcBef>
                <a:spcPts val="0"/>
              </a:spcBef>
              <a:spcAft>
                <a:spcPts val="0"/>
              </a:spcAft>
              <a:buClr>
                <a:schemeClr val="accent1"/>
              </a:buClr>
              <a:buSzPts val="2600"/>
              <a:buFont typeface="Amatic SC" panose="00000500000000000000"/>
              <a:buNone/>
              <a:defRPr sz="2600" b="1" i="0" u="none" strike="noStrike" cap="none">
                <a:solidFill>
                  <a:schemeClr val="accent1"/>
                </a:solidFill>
                <a:latin typeface="Amatic SC" panose="00000500000000000000"/>
                <a:ea typeface="Amatic SC" panose="00000500000000000000"/>
                <a:cs typeface="Amatic SC" panose="00000500000000000000"/>
                <a:sym typeface="Amatic SC" panose="00000500000000000000"/>
              </a:defRPr>
            </a:lvl9pPr>
          </a:lstStyle>
          <a:p>
            <a:pPr marL="0" marR="0" lvl="0" indent="0" algn="just" defTabSz="914400" rtl="0" eaLnBrk="1" fontAlgn="auto" latinLnBrk="0" hangingPunct="1">
              <a:lnSpc>
                <a:spcPct val="100000"/>
              </a:lnSpc>
              <a:spcBef>
                <a:spcPts val="0"/>
              </a:spcBef>
              <a:spcAft>
                <a:spcPts val="0"/>
              </a:spcAft>
              <a:buClr>
                <a:srgbClr val="F55D4B"/>
              </a:buClr>
              <a:buSzPts val="2600"/>
              <a:buFont typeface="Amatic SC" panose="00000500000000000000"/>
              <a:buNone/>
              <a:defRPr/>
            </a:pP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Bài</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toán</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1: </a:t>
            </a:r>
          </a:p>
          <a:p>
            <a:pPr marL="0" marR="0" lvl="0" indent="0" algn="just" defTabSz="914400" rtl="0" eaLnBrk="1" fontAlgn="auto" latinLnBrk="0" hangingPunct="1">
              <a:lnSpc>
                <a:spcPct val="100000"/>
              </a:lnSpc>
              <a:spcBef>
                <a:spcPts val="0"/>
              </a:spcBef>
              <a:spcAft>
                <a:spcPts val="0"/>
              </a:spcAft>
              <a:buClr>
                <a:srgbClr val="F55D4B"/>
              </a:buClr>
              <a:buSzPts val="2600"/>
              <a:buFont typeface="Amatic SC" panose="00000500000000000000"/>
              <a:buNone/>
              <a:defRPr/>
            </a:pP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Cho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các</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điểm</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thuộc</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dãy</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P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trên</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mặt</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phẳng</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2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chiều</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Mỗi</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điểm</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đều</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có</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tọa</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độ</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x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và</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y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riêng</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biệt</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Làm</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sao</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để</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ta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có</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thể</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biết</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được</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cặp</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điểm</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nào</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là</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gần</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nhau</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nhất</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và</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cụ</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thể</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là</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gần</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bao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nhiêu</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a:t>
            </a:r>
          </a:p>
          <a:p>
            <a:pPr marL="0" marR="0" lvl="0" indent="0" algn="just" defTabSz="914400" rtl="0" eaLnBrk="1" fontAlgn="auto" latinLnBrk="0" hangingPunct="1">
              <a:lnSpc>
                <a:spcPct val="100000"/>
              </a:lnSpc>
              <a:spcBef>
                <a:spcPts val="0"/>
              </a:spcBef>
              <a:spcAft>
                <a:spcPts val="0"/>
              </a:spcAft>
              <a:buClr>
                <a:srgbClr val="F55D4B"/>
              </a:buClr>
              <a:buSzPts val="2600"/>
              <a:buFont typeface="Amatic SC" panose="00000500000000000000"/>
              <a:buNone/>
              <a:defRPr/>
            </a:pPr>
            <a:endPar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endParaRPr>
          </a:p>
          <a:p>
            <a:pPr marL="0" marR="0" lvl="0" indent="0" algn="just" defTabSz="914400" rtl="0" eaLnBrk="1" fontAlgn="auto" latinLnBrk="0" hangingPunct="1">
              <a:lnSpc>
                <a:spcPct val="100000"/>
              </a:lnSpc>
              <a:spcBef>
                <a:spcPts val="0"/>
              </a:spcBef>
              <a:spcAft>
                <a:spcPts val="0"/>
              </a:spcAft>
              <a:buClr>
                <a:srgbClr val="F55D4B"/>
              </a:buClr>
              <a:buSzPts val="2600"/>
              <a:buFont typeface="Amatic SC" panose="00000500000000000000"/>
              <a:buNone/>
              <a:defRPr/>
            </a:pPr>
            <a:endPar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endParaRPr>
          </a:p>
          <a:p>
            <a:pPr marL="0" marR="0" lvl="0" indent="0" algn="just" defTabSz="914400" rtl="0" eaLnBrk="1" fontAlgn="auto" latinLnBrk="0" hangingPunct="1">
              <a:lnSpc>
                <a:spcPct val="100000"/>
              </a:lnSpc>
              <a:spcBef>
                <a:spcPts val="0"/>
              </a:spcBef>
              <a:spcAft>
                <a:spcPts val="0"/>
              </a:spcAft>
              <a:buClr>
                <a:srgbClr val="F55D4B"/>
              </a:buClr>
              <a:buSzPts val="2600"/>
              <a:buFont typeface="Amatic SC" panose="00000500000000000000"/>
              <a:buNone/>
              <a:defRPr/>
            </a:pP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Vận</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dụng</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divide and conquer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để</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tìm</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ra</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giải</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pháp</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hợp</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 </a:t>
            </a:r>
            <a:r>
              <a:rPr kumimoji="0" lang="en-US" sz="1500" b="1" i="0" u="none" strike="noStrike" kern="0" cap="none" spc="0" normalizeH="0" baseline="0" noProof="0" dirty="0" err="1">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lý</a:t>
            </a:r>
            <a:r>
              <a:rPr kumimoji="0" lang="en-US" sz="1500" b="1" i="0" u="none" strike="noStrike" kern="0" cap="none" spc="0" normalizeH="0" baseline="0" noProof="0" dirty="0">
                <a:ln>
                  <a:noFill/>
                </a:ln>
                <a:solidFill>
                  <a:srgbClr val="2C3E50"/>
                </a:solidFill>
                <a:effectLst/>
                <a:uLnTx/>
                <a:uFillTx/>
                <a:latin typeface="Merriweather" panose="00000500000000000000" pitchFamily="2" charset="0"/>
                <a:cs typeface="Merriweather" panose="00000500000000000000" pitchFamily="2" charset="0"/>
                <a:sym typeface="Amatic SC" panose="00000500000000000000"/>
              </a:rPr>
              <a:t>.</a:t>
            </a:r>
          </a:p>
        </p:txBody>
      </p:sp>
      <p:pic>
        <p:nvPicPr>
          <p:cNvPr id="103" name="Picture 102"/>
          <p:cNvPicPr/>
          <p:nvPr/>
        </p:nvPicPr>
        <p:blipFill>
          <a:blip r:embed="rId3"/>
          <a:stretch>
            <a:fillRect/>
          </a:stretch>
        </p:blipFill>
        <p:spPr>
          <a:xfrm>
            <a:off x="1115695" y="1205865"/>
            <a:ext cx="4455160" cy="339026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31570" y="1329690"/>
            <a:ext cx="2936240" cy="2523490"/>
          </a:xfrm>
        </p:spPr>
        <p:txBody>
          <a:bodyPr/>
          <a:lstStyle/>
          <a:p>
            <a:r>
              <a:rPr lang="en-US"/>
              <a:t>ABSTRACTION:</a:t>
            </a:r>
          </a:p>
          <a:p>
            <a:pPr marL="101600" indent="0">
              <a:buNone/>
            </a:pPr>
            <a:r>
              <a:rPr lang="en-US"/>
              <a:t>Cho đồ thị 2 chiều và các điểm có sẵn tọa độ. Tìm khoảng cách gần nhau nhất của 1 cặp điểm.</a:t>
            </a:r>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6</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pic>
        <p:nvPicPr>
          <p:cNvPr id="103" name="Picture 102"/>
          <p:cNvPicPr/>
          <p:nvPr/>
        </p:nvPicPr>
        <p:blipFill>
          <a:blip r:embed="rId2"/>
          <a:stretch>
            <a:fillRect/>
          </a:stretch>
        </p:blipFill>
        <p:spPr>
          <a:xfrm>
            <a:off x="4067810" y="915670"/>
            <a:ext cx="4455160" cy="3390265"/>
          </a:xfrm>
          <a:prstGeom prst="rect">
            <a:avLst/>
          </a:prstGeom>
          <a:noFill/>
          <a:ln w="9525">
            <a:noFill/>
          </a:ln>
        </p:spPr>
      </p:pic>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a:t>7</a:t>
            </a:fld>
            <a:endParaRPr lang="en-GB"/>
          </a:p>
        </p:txBody>
      </p:sp>
      <p:pic>
        <p:nvPicPr>
          <p:cNvPr id="109" name="Picture 108"/>
          <p:cNvPicPr/>
          <p:nvPr/>
        </p:nvPicPr>
        <p:blipFill>
          <a:blip r:embed="rId2"/>
          <a:stretch>
            <a:fillRect/>
          </a:stretch>
        </p:blipFill>
        <p:spPr>
          <a:xfrm>
            <a:off x="1043305" y="2123440"/>
            <a:ext cx="7329170" cy="895985"/>
          </a:xfrm>
          <a:prstGeom prst="rect">
            <a:avLst/>
          </a:prstGeom>
          <a:noFill/>
          <a:ln w="9525">
            <a:noFill/>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31570" y="1329690"/>
            <a:ext cx="6529070" cy="3481705"/>
          </a:xfrm>
        </p:spPr>
        <p:txBody>
          <a:bodyPr/>
          <a:lstStyle/>
          <a:p>
            <a:r>
              <a:rPr lang="en-US"/>
              <a:t>PATTERN REGCONITION</a:t>
            </a:r>
          </a:p>
          <a:p>
            <a:endParaRPr lang="en-US"/>
          </a:p>
          <a:p>
            <a:pPr marL="101600" indent="0">
              <a:buNone/>
            </a:pPr>
            <a:r>
              <a:rPr lang="en-US"/>
              <a:t>=&gt; Bài toán tính khoảng cách giữa các điểm cho trước và so sánh chúng.</a:t>
            </a:r>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8</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3305" y="830580"/>
            <a:ext cx="7161530" cy="3836035"/>
          </a:xfrm>
        </p:spPr>
        <p:txBody>
          <a:bodyPr/>
          <a:lstStyle/>
          <a:p>
            <a:r>
              <a:rPr lang="en-US"/>
              <a:t>Decomposition:</a:t>
            </a:r>
          </a:p>
          <a:p>
            <a:pPr marL="101600" indent="0">
              <a:buNone/>
            </a:pPr>
            <a:r>
              <a:rPr lang="en-US"/>
              <a:t>Xét: Một mảng có n phần tử (n điểm). Nếu ta lần lượt đi tính khoảng cách của các cặp điểm lần lượt với nhau để so sánh chúng, chỉ tính riêng phần tính khoảng cách ta đã có số cách là:</a:t>
            </a:r>
          </a:p>
          <a:p>
            <a:pPr marL="101600" indent="0">
              <a:buNone/>
            </a:pPr>
            <a:endParaRPr lang="en-US"/>
          </a:p>
          <a:p>
            <a:pPr marL="101600" indent="0">
              <a:buNone/>
            </a:pPr>
            <a:endParaRPr lang="en-US"/>
          </a:p>
        </p:txBody>
      </p:sp>
      <p:sp>
        <p:nvSpPr>
          <p:cNvPr id="5" name="Slide Number Placeholder 4"/>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rPr>
              <a:t>9</a:t>
            </a:fld>
            <a:endParaRPr kumimoji="0" lang="en-GB" sz="1200" b="0" i="0" u="none" strike="noStrike" kern="0" cap="none" spc="0" normalizeH="0" baseline="0" noProof="0">
              <a:ln>
                <a:noFill/>
              </a:ln>
              <a:solidFill>
                <a:srgbClr val="F55D4B"/>
              </a:solidFill>
              <a:effectLst/>
              <a:uLnTx/>
              <a:uFillTx/>
              <a:latin typeface="Amatic SC" panose="00000500000000000000"/>
              <a:cs typeface="Amatic SC" panose="00000500000000000000"/>
              <a:sym typeface="Amatic SC" panose="00000500000000000000"/>
            </a:endParaRPr>
          </a:p>
        </p:txBody>
      </p:sp>
      <p:graphicFrame>
        <p:nvGraphicFramePr>
          <p:cNvPr id="6" name="Object 5">
            <a:hlinkClick r:id="" action="ppaction://ole?verb=0"/>
          </p:cNvPr>
          <p:cNvGraphicFramePr>
            <a:graphicFrameLocks noChangeAspect="1"/>
          </p:cNvGraphicFramePr>
          <p:nvPr/>
        </p:nvGraphicFramePr>
        <p:xfrm>
          <a:off x="3203258" y="2571433"/>
          <a:ext cx="2632075" cy="1224280"/>
        </p:xfrm>
        <a:graphic>
          <a:graphicData uri="http://schemas.openxmlformats.org/presentationml/2006/ole">
            <mc:AlternateContent xmlns:mc="http://schemas.openxmlformats.org/markup-compatibility/2006">
              <mc:Choice xmlns:v="urn:schemas-microsoft-com:vml" Requires="v">
                <p:oleObj spid="_x0000_s1031" r:id="rId3" imgW="901700" imgH="419100" progId="Equation.KSEE3">
                  <p:embed/>
                </p:oleObj>
              </mc:Choice>
              <mc:Fallback>
                <p:oleObj r:id="rId3" imgW="901700" imgH="419100" progId="Equation.KSEE3">
                  <p:embed/>
                  <p:pic>
                    <p:nvPicPr>
                      <p:cNvPr id="0" name="Object 5">
                        <a:hlinkClick r:id="" action="ppaction://ole?verb=0"/>
                      </p:cNvPr>
                      <p:cNvPicPr/>
                      <p:nvPr/>
                    </p:nvPicPr>
                    <p:blipFill>
                      <a:blip r:embed="rId4"/>
                      <a:stretch>
                        <a:fillRect/>
                      </a:stretch>
                    </p:blipFill>
                    <p:spPr>
                      <a:xfrm>
                        <a:off x="3203258" y="2571433"/>
                        <a:ext cx="2632075" cy="1224280"/>
                      </a:xfrm>
                      <a:prstGeom prst="rect">
                        <a:avLst/>
                      </a:prstGeom>
                    </p:spPr>
                  </p:pic>
                </p:oleObj>
              </mc:Fallback>
            </mc:AlternateContent>
          </a:graphicData>
        </a:graphic>
      </p:graphicFrame>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7" presetClass="entr" presetSubtype="4" fill="hold" nodeType="clickEffect">
                                  <p:stCondLst>
                                    <p:cond delay="0"/>
                                  </p:stCondLst>
                                  <p:childTnLst>
                                    <p:set>
                                      <p:cBhvr>
                                        <p:cTn id="12" dur="500"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1704</Words>
  <Application>Microsoft Office PowerPoint</Application>
  <PresentationFormat>On-screen Show (16:9)</PresentationFormat>
  <Paragraphs>177</Paragraphs>
  <Slides>29</Slides>
  <Notes>6</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36" baseType="lpstr">
      <vt:lpstr>Calibri</vt:lpstr>
      <vt:lpstr>Merriweather</vt:lpstr>
      <vt:lpstr>Amatic SC</vt:lpstr>
      <vt:lpstr>Arial</vt:lpstr>
      <vt:lpstr>Nathaniel template</vt:lpstr>
      <vt:lpstr>1_Nathaniel template</vt:lpstr>
      <vt:lpstr>WPS Equation 3.0</vt:lpstr>
      <vt:lpstr>Chủ đề seminar: luyện tập 2 nhóm thực hiện: nhóm 10</vt:lpstr>
      <vt:lpstr>Ôn tập</vt:lpstr>
      <vt:lpstr>Quizz</vt:lpstr>
      <vt:lpstr>Một số bài toán</vt:lpstr>
      <vt:lpstr>cho các mảng 2 chiều như hình dưới</vt:lpstr>
      <vt:lpstr>PowerPoint Presentation</vt:lpstr>
      <vt:lpstr>PowerPoint Presentation</vt:lpstr>
      <vt:lpstr>PowerPoint Presentation</vt:lpstr>
      <vt:lpstr>PowerPoint Presentation</vt:lpstr>
      <vt:lpstr>PowerPoint Presentation</vt:lpstr>
      <vt:lpstr>PowerPoint Presentation</vt:lpstr>
      <vt:lpstr>chia để trị</vt:lpstr>
      <vt:lpstr>chia đê trị</vt:lpstr>
      <vt:lpstr>chia để trị</vt:lpstr>
      <vt:lpstr>chia để trị</vt:lpstr>
      <vt:lpstr>chia để trị</vt:lpstr>
      <vt:lpstr>chia để trị</vt:lpstr>
      <vt:lpstr>chia để trị</vt:lpstr>
      <vt:lpstr>Bài toán 2</vt:lpstr>
      <vt:lpstr>Bài toán 2</vt:lpstr>
      <vt:lpstr>abstraction</vt:lpstr>
      <vt:lpstr>PowerPoint Presentation</vt:lpstr>
      <vt:lpstr>decomposition</vt:lpstr>
      <vt:lpstr>Bài toán thu ngân</vt:lpstr>
      <vt:lpstr>Abstraction</vt:lpstr>
      <vt:lpstr>Decomposition</vt:lpstr>
      <vt:lpstr>Decomposition</vt:lpstr>
      <vt:lpstr>Ví dụ</vt:lpstr>
      <vt:lpstr>Cảm ơn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the closest  pair of points</dc:title>
  <dc:creator/>
  <cp:lastModifiedBy>Lê Quang Hùng</cp:lastModifiedBy>
  <cp:revision>23</cp:revision>
  <dcterms:created xsi:type="dcterms:W3CDTF">2022-05-20T03:33:00Z</dcterms:created>
  <dcterms:modified xsi:type="dcterms:W3CDTF">2022-05-22T18:15:02Z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24D742D888E34D51A171C11CE51D604C</vt:lpwstr>
  </property>
  <property fmtid="{D5CDD505-2E9C-101B-9397-08002B2CF9AE}" pid="3" name="KSOProductBuildVer">
    <vt:lpwstr>1033-11.2.0.11130</vt:lpwstr>
  </property>
</Properties>
</file>